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47" r:id="rId3"/>
    <p:sldId id="494" r:id="rId4"/>
    <p:sldId id="498" r:id="rId5"/>
    <p:sldId id="499" r:id="rId6"/>
    <p:sldId id="501" r:id="rId7"/>
    <p:sldId id="495" r:id="rId8"/>
    <p:sldId id="496" r:id="rId9"/>
    <p:sldId id="474" r:id="rId10"/>
    <p:sldId id="513" r:id="rId11"/>
    <p:sldId id="502" r:id="rId12"/>
    <p:sldId id="504" r:id="rId13"/>
    <p:sldId id="505" r:id="rId14"/>
    <p:sldId id="507" r:id="rId15"/>
    <p:sldId id="512" r:id="rId16"/>
    <p:sldId id="514" r:id="rId17"/>
    <p:sldId id="515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5" r:id="rId27"/>
    <p:sldId id="526" r:id="rId28"/>
    <p:sldId id="527" r:id="rId29"/>
    <p:sldId id="528" r:id="rId30"/>
    <p:sldId id="529" r:id="rId31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lnSpc>
        <a:spcPct val="75000"/>
      </a:lnSpc>
      <a:spcBef>
        <a:spcPct val="65000"/>
      </a:spcBef>
      <a:spcAft>
        <a:spcPct val="0"/>
      </a:spcAft>
      <a:buSzPct val="100000"/>
      <a:buChar char="°"/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75000"/>
      </a:lnSpc>
      <a:spcBef>
        <a:spcPct val="65000"/>
      </a:spcBef>
      <a:spcAft>
        <a:spcPct val="0"/>
      </a:spcAft>
      <a:buSzPct val="100000"/>
      <a:buChar char="°"/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75000"/>
      </a:lnSpc>
      <a:spcBef>
        <a:spcPct val="65000"/>
      </a:spcBef>
      <a:spcAft>
        <a:spcPct val="0"/>
      </a:spcAft>
      <a:buSzPct val="100000"/>
      <a:buChar char="°"/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75000"/>
      </a:lnSpc>
      <a:spcBef>
        <a:spcPct val="65000"/>
      </a:spcBef>
      <a:spcAft>
        <a:spcPct val="0"/>
      </a:spcAft>
      <a:buSzPct val="100000"/>
      <a:buChar char="°"/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75000"/>
      </a:lnSpc>
      <a:spcBef>
        <a:spcPct val="65000"/>
      </a:spcBef>
      <a:spcAft>
        <a:spcPct val="0"/>
      </a:spcAft>
      <a:buSzPct val="100000"/>
      <a:buChar char="°"/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accent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1B1B1"/>
    <a:srgbClr val="005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48" d="100"/>
          <a:sy n="48" d="100"/>
        </p:scale>
        <p:origin x="-1146" y="-72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5938" y="4344988"/>
            <a:ext cx="5910262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6" tIns="44445" rIns="90476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Give qualifications of instructors:</a:t>
            </a:r>
          </a:p>
          <a:p>
            <a:endParaRPr lang="en-US"/>
          </a:p>
          <a:p>
            <a:r>
              <a:rPr lang="en-US"/>
              <a:t>DAP</a:t>
            </a:r>
          </a:p>
          <a:p>
            <a:pPr>
              <a:buFontTx/>
              <a:buChar char="•"/>
            </a:pPr>
            <a:r>
              <a:rPr lang="en-US"/>
              <a:t> teaching computer architecture at Berkeley since 1977</a:t>
            </a:r>
          </a:p>
          <a:p>
            <a:pPr>
              <a:buFontTx/>
              <a:buChar char="•"/>
            </a:pPr>
            <a:r>
              <a:rPr lang="en-US"/>
              <a:t> Co-athor of textbook used in class</a:t>
            </a:r>
          </a:p>
          <a:p>
            <a:pPr>
              <a:buFontTx/>
              <a:buChar char="•"/>
            </a:pPr>
            <a:r>
              <a:rPr lang="en-US"/>
              <a:t> Best known for being one of pioneers of RISC</a:t>
            </a:r>
          </a:p>
          <a:p>
            <a:pPr>
              <a:buFontTx/>
              <a:buChar char="•"/>
            </a:pPr>
            <a:r>
              <a:rPr lang="en-US"/>
              <a:t> currently author of article on future of microprocessors in SciAm Sept 1995</a:t>
            </a:r>
          </a:p>
          <a:p>
            <a:r>
              <a:rPr lang="en-US"/>
              <a:t>RY</a:t>
            </a:r>
          </a:p>
          <a:p>
            <a:pPr>
              <a:buFontTx/>
              <a:buChar char="•"/>
            </a:pPr>
            <a:r>
              <a:rPr lang="en-US"/>
              <a:t> took 152 as student, TAed 152,instructor in 152</a:t>
            </a:r>
          </a:p>
          <a:p>
            <a:pPr>
              <a:buFontTx/>
              <a:buChar char="•"/>
            </a:pPr>
            <a:r>
              <a:rPr lang="en-US"/>
              <a:t> undergrad and grad work at Berkeley</a:t>
            </a:r>
          </a:p>
          <a:p>
            <a:pPr>
              <a:buFontTx/>
              <a:buChar char="•"/>
            </a:pPr>
            <a:r>
              <a:rPr lang="en-US"/>
              <a:t> joined NextGen to design fact 80x86 microprocessors</a:t>
            </a:r>
          </a:p>
          <a:p>
            <a:pPr>
              <a:buFontTx/>
              <a:buChar char="•"/>
            </a:pPr>
            <a:r>
              <a:rPr lang="en-US"/>
              <a:t> one of architects of UltraSPARC fastest SPARC mper shipping this Fall</a:t>
            </a:r>
          </a:p>
          <a:p>
            <a:r>
              <a:rPr lang="en-US"/>
              <a:t>	</a:t>
            </a:r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4988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76" tIns="44445" rIns="90476" bIns="44445"/>
          <a:lstStyle/>
          <a:p>
            <a:r>
              <a:rPr lang="en-US"/>
              <a:t>credential:</a:t>
            </a:r>
          </a:p>
          <a:p>
            <a:r>
              <a:rPr lang="en-US"/>
              <a:t>bring a computer</a:t>
            </a:r>
          </a:p>
          <a:p>
            <a:r>
              <a:rPr lang="en-US"/>
              <a:t>die photo</a:t>
            </a:r>
          </a:p>
          <a:p>
            <a:r>
              <a:rPr lang="en-US"/>
              <a:t>wafer</a:t>
            </a:r>
          </a:p>
          <a:p>
            <a:endParaRPr lang="en-US"/>
          </a:p>
          <a:p>
            <a:r>
              <a:rPr lang="en-US"/>
              <a:t>:</a:t>
            </a:r>
          </a:p>
          <a:p>
            <a:r>
              <a:rPr lang="en-US"/>
              <a:t>This can be an hidden slide.  I just want to use this to do my own planning.</a:t>
            </a:r>
          </a:p>
          <a:p>
            <a:r>
              <a:rPr lang="en-US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/>
              <a:t>We will save the fun part, “ Levels of Organization,” at the end (so student can stay awake): I will show the internal stricture of the SS10/20.</a:t>
            </a:r>
          </a:p>
          <a:p>
            <a:endParaRPr lang="en-US"/>
          </a:p>
          <a:p>
            <a:r>
              <a:rPr lang="en-US"/>
              <a:t>Notes to Patterson: You may want to edit the slides in your section or add extra slides to taylor your needs. </a:t>
            </a:r>
          </a:p>
        </p:txBody>
      </p:sp>
      <p:sp>
        <p:nvSpPr>
          <p:cNvPr id="165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361" y="4342892"/>
            <a:ext cx="5028161" cy="4114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81" tIns="46822" rIns="92081" bIns="46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361" y="4342892"/>
            <a:ext cx="5028161" cy="4114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81" tIns="46822" rIns="92081" bIns="46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361" y="4342892"/>
            <a:ext cx="5028161" cy="4114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81" tIns="46822" rIns="92081" bIns="46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920" y="4342892"/>
            <a:ext cx="5028161" cy="4114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97" tIns="48411" rIns="93697" bIns="48411"/>
          <a:lstStyle/>
          <a:p>
            <a:pPr defTabSz="966646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920" y="4342892"/>
            <a:ext cx="5028161" cy="4114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97" tIns="48411" rIns="93697" bIns="48411"/>
          <a:lstStyle/>
          <a:p>
            <a:pPr defTabSz="966646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1962150" cy="304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34050" cy="304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04800"/>
            <a:ext cx="752475" cy="368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304800"/>
            <a:ext cx="75247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7500" y="6515100"/>
            <a:ext cx="3525838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ENGIN112  L15: Magnitude Comparator and Multiplexers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is our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  <a:p>
            <a:pPr lvl="0"/>
            <a:r>
              <a:rPr lang="en-US" smtClean="0"/>
              <a:t>This is our next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6537325" y="6437313"/>
            <a:ext cx="2225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1800" b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5791200" y="6502400"/>
            <a:ext cx="3048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October 6, 2003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°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 b="1">
          <a:solidFill>
            <a:schemeClr val="tx1"/>
          </a:solidFill>
          <a:latin typeface="+mn-lt"/>
        </a:defRPr>
      </a:lvl3pPr>
      <a:lvl4pPr marL="1714500" indent="-3429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1717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6289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861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5433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0005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85827" y="1961608"/>
            <a:ext cx="3823161" cy="1175835"/>
          </a:xfrm>
          <a:noFill/>
          <a:ln/>
        </p:spPr>
        <p:txBody>
          <a:bodyPr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Logic Circuits Design</a:t>
            </a:r>
            <a:br>
              <a:rPr lang="en-US" sz="2800" i="1" dirty="0" smtClean="0">
                <a:solidFill>
                  <a:schemeClr val="tx1"/>
                </a:solidFill>
              </a:rPr>
            </a:br>
            <a:r>
              <a:rPr lang="en-US" sz="2800" i="1" dirty="0" smtClean="0">
                <a:solidFill>
                  <a:schemeClr val="tx1"/>
                </a:solidFill>
              </a:rPr>
              <a:t>presented by </a:t>
            </a:r>
            <a:br>
              <a:rPr lang="en-US" sz="2800" i="1" dirty="0" smtClean="0">
                <a:solidFill>
                  <a:schemeClr val="tx1"/>
                </a:solidFill>
              </a:rPr>
            </a:br>
            <a:r>
              <a:rPr lang="en-US" sz="2800" i="1" dirty="0" err="1" smtClean="0">
                <a:solidFill>
                  <a:schemeClr val="tx1"/>
                </a:solidFill>
              </a:rPr>
              <a:t>Amr</a:t>
            </a:r>
            <a:r>
              <a:rPr lang="en-US" sz="2800" i="1" dirty="0" smtClean="0">
                <a:solidFill>
                  <a:schemeClr val="tx1"/>
                </a:solidFill>
              </a:rPr>
              <a:t> Al-</a:t>
            </a:r>
            <a:r>
              <a:rPr lang="en-US" sz="2800" i="1" dirty="0" err="1" smtClean="0">
                <a:solidFill>
                  <a:schemeClr val="tx1"/>
                </a:solidFill>
              </a:rPr>
              <a:t>Awamry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1905000" cy="368300"/>
          </a:xfrm>
        </p:spPr>
        <p:txBody>
          <a:bodyPr/>
          <a:lstStyle/>
          <a:p>
            <a:r>
              <a:rPr lang="en-US" altLang="zh-TW">
                <a:ea typeface="PMingLiU" pitchFamily="18" charset="-120"/>
              </a:rPr>
              <a:t>Multiplexers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696200" cy="2376488"/>
          </a:xfrm>
        </p:spPr>
        <p:txBody>
          <a:bodyPr/>
          <a:lstStyle/>
          <a:p>
            <a:pPr marL="342900" indent="-342900"/>
            <a:r>
              <a:rPr lang="en-US" altLang="zh-TW">
                <a:ea typeface="PMingLiU" pitchFamily="18" charset="-120"/>
              </a:rPr>
              <a:t>Select an input value with one or more select bits</a:t>
            </a:r>
          </a:p>
          <a:p>
            <a:pPr marL="342900" indent="-342900"/>
            <a:r>
              <a:rPr lang="en-US" altLang="zh-TW">
                <a:ea typeface="PMingLiU" pitchFamily="18" charset="-120"/>
              </a:rPr>
              <a:t>Use for transmitting data</a:t>
            </a:r>
          </a:p>
          <a:p>
            <a:pPr marL="342900" indent="-342900"/>
            <a:r>
              <a:rPr lang="en-US" altLang="zh-TW">
                <a:ea typeface="PMingLiU" pitchFamily="18" charset="-120"/>
              </a:rPr>
              <a:t>Allows for </a:t>
            </a:r>
            <a:r>
              <a:rPr lang="en-US" altLang="zh-TW">
                <a:solidFill>
                  <a:schemeClr val="accent2"/>
                </a:solidFill>
                <a:ea typeface="PMingLiU" pitchFamily="18" charset="-120"/>
              </a:rPr>
              <a:t>conditional </a:t>
            </a:r>
            <a:r>
              <a:rPr lang="en-US" altLang="zh-TW">
                <a:ea typeface="PMingLiU" pitchFamily="18" charset="-120"/>
              </a:rPr>
              <a:t>transfer of data</a:t>
            </a:r>
          </a:p>
          <a:p>
            <a:pPr marL="342900" indent="-342900"/>
            <a:r>
              <a:rPr lang="en-US" altLang="zh-TW">
                <a:ea typeface="PMingLiU" pitchFamily="18" charset="-120"/>
              </a:rPr>
              <a:t>Sometimes called a </a:t>
            </a:r>
            <a:r>
              <a:rPr lang="en-US" altLang="zh-TW">
                <a:solidFill>
                  <a:schemeClr val="accent2"/>
                </a:solidFill>
                <a:ea typeface="PMingLiU" pitchFamily="18" charset="-120"/>
              </a:rPr>
              <a:t>mux</a:t>
            </a:r>
            <a:endParaRPr lang="en-US" altLang="zh-TW">
              <a:ea typeface="PMingLiU" pitchFamily="18" charset="-120"/>
            </a:endParaRPr>
          </a:p>
          <a:p>
            <a:pPr marL="342900" indent="-342900"/>
            <a:endParaRPr lang="zh-TW" altLang="en-US">
              <a:ea typeface="PMingLiU" pitchFamily="18" charset="-120"/>
            </a:endParaRPr>
          </a:p>
        </p:txBody>
      </p:sp>
      <p:pic>
        <p:nvPicPr>
          <p:cNvPr id="392198" name="Picture 6" descr="AACFLPH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3124200"/>
            <a:ext cx="7467600" cy="3268663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9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23913"/>
            <a:ext cx="8915400" cy="536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533400" y="152400"/>
            <a:ext cx="382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2"/>
                </a:solidFill>
              </a:rPr>
              <a:t>4– to– 1- Line Multiplexer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9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5943600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457200" y="152400"/>
            <a:ext cx="517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2"/>
                </a:solidFill>
              </a:rPr>
              <a:t>Quadruple 2–to–1-Line Multiplexer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5181600" y="4800600"/>
            <a:ext cx="2906713" cy="1350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342900" indent="-342900"/>
            <a:r>
              <a:rPr lang="en-US">
                <a:solidFill>
                  <a:schemeClr val="tx2"/>
                </a:solidFill>
              </a:rPr>
              <a:t>Notice enable bit</a:t>
            </a:r>
          </a:p>
          <a:p>
            <a:pPr marL="342900" indent="-342900"/>
            <a:r>
              <a:rPr lang="en-US">
                <a:solidFill>
                  <a:schemeClr val="tx2"/>
                </a:solidFill>
              </a:rPr>
              <a:t>Notice select bit</a:t>
            </a:r>
          </a:p>
          <a:p>
            <a:pPr marL="342900" indent="-342900"/>
            <a:r>
              <a:rPr lang="en-US">
                <a:solidFill>
                  <a:schemeClr val="tx2"/>
                </a:solidFill>
              </a:rPr>
              <a:t>4 bit inputs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5643563" cy="368300"/>
          </a:xfrm>
        </p:spPr>
        <p:txBody>
          <a:bodyPr/>
          <a:lstStyle/>
          <a:p>
            <a:r>
              <a:rPr lang="en-US"/>
              <a:t>Multiplexer as combinational modules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7848600" cy="2449513"/>
          </a:xfrm>
        </p:spPr>
        <p:txBody>
          <a:bodyPr/>
          <a:lstStyle/>
          <a:p>
            <a:pPr marL="342900" indent="-342900"/>
            <a:r>
              <a:rPr lang="en-US"/>
              <a:t>Connect input variables to select inputs of multiplexer </a:t>
            </a:r>
            <a:r>
              <a:rPr lang="en-US" i="1"/>
              <a:t>(n-1 for n variables)</a:t>
            </a:r>
            <a:endParaRPr lang="en-US"/>
          </a:p>
          <a:p>
            <a:pPr marL="342900" indent="-342900"/>
            <a:r>
              <a:rPr lang="en-US"/>
              <a:t>Set data inputs to multiplexer equal to values of function for corresponding assignment of select variables</a:t>
            </a:r>
          </a:p>
          <a:p>
            <a:pPr marL="342900" indent="-342900"/>
            <a:r>
              <a:rPr lang="en-US"/>
              <a:t>Using a variable at data inputs reduces size of the multiplexer</a:t>
            </a:r>
          </a:p>
        </p:txBody>
      </p:sp>
      <p:pic>
        <p:nvPicPr>
          <p:cNvPr id="384004" name="Picture 4" descr="AACFLPK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3200400"/>
            <a:ext cx="4648200" cy="3138488"/>
          </a:xfrm>
          <a:noFill/>
          <a:ln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991600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304800" y="228600"/>
            <a:ext cx="811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2"/>
                </a:solidFill>
              </a:rPr>
              <a:t>Implementing a Four- Input Function with a Multiplexer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3665538" cy="368300"/>
          </a:xfrm>
        </p:spPr>
        <p:txBody>
          <a:bodyPr/>
          <a:lstStyle/>
          <a:p>
            <a:r>
              <a:rPr lang="en-US"/>
              <a:t>Typical multiplexer uses</a:t>
            </a:r>
          </a:p>
        </p:txBody>
      </p:sp>
      <p:pic>
        <p:nvPicPr>
          <p:cNvPr id="391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924800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Three-state gates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7696200" cy="1330325"/>
          </a:xfrm>
        </p:spPr>
        <p:txBody>
          <a:bodyPr/>
          <a:lstStyle/>
          <a:p>
            <a:pPr marL="742950" lvl="1" indent="-285750"/>
            <a:r>
              <a:rPr lang="en-US" altLang="zh-TW" sz="2000">
                <a:ea typeface="PMingLiU" pitchFamily="18" charset="-120"/>
              </a:rPr>
              <a:t>A multiplexer can be constructed with three-state gates</a:t>
            </a:r>
          </a:p>
          <a:p>
            <a:pPr marL="742950" lvl="1" indent="-285750"/>
            <a:r>
              <a:rPr lang="en-US" altLang="zh-TW" sz="2000">
                <a:ea typeface="PMingLiU" pitchFamily="18" charset="-120"/>
              </a:rPr>
              <a:t>Output state: 0, 1, and high-impedance (open ckts)</a:t>
            </a:r>
          </a:p>
          <a:p>
            <a:pPr marL="742950" lvl="1" indent="-285750"/>
            <a:r>
              <a:rPr lang="en-US" altLang="zh-TW" sz="2000">
                <a:ea typeface="PMingLiU" pitchFamily="18" charset="-120"/>
              </a:rPr>
              <a:t>If the select input (E) is 0, the three-state gate has </a:t>
            </a:r>
            <a:r>
              <a:rPr lang="en-US" altLang="zh-TW" sz="2000">
                <a:solidFill>
                  <a:schemeClr val="accent1"/>
                </a:solidFill>
                <a:ea typeface="PMingLiU" pitchFamily="18" charset="-120"/>
              </a:rPr>
              <a:t>no output</a:t>
            </a:r>
          </a:p>
        </p:txBody>
      </p:sp>
      <p:pic>
        <p:nvPicPr>
          <p:cNvPr id="396293" name="Picture 5" descr="08-3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2133600"/>
            <a:ext cx="6096000" cy="4064000"/>
          </a:xfrm>
          <a:noFill/>
          <a:ln/>
        </p:spPr>
      </p:pic>
      <p:sp>
        <p:nvSpPr>
          <p:cNvPr id="396295" name="Line 7"/>
          <p:cNvSpPr>
            <a:spLocks noChangeShapeType="1"/>
          </p:cNvSpPr>
          <p:nvPr/>
        </p:nvSpPr>
        <p:spPr bwMode="auto">
          <a:xfrm>
            <a:off x="3810000" y="2057400"/>
            <a:ext cx="1676400" cy="609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sp>
        <p:nvSpPr>
          <p:cNvPr id="396296" name="Text Box 8"/>
          <p:cNvSpPr txBox="1">
            <a:spLocks noChangeArrowheads="1"/>
          </p:cNvSpPr>
          <p:nvPr/>
        </p:nvSpPr>
        <p:spPr bwMode="auto">
          <a:xfrm>
            <a:off x="152400" y="3733800"/>
            <a:ext cx="2222500" cy="10255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342900" indent="-342900">
              <a:buFontTx/>
              <a:buNone/>
            </a:pPr>
            <a:r>
              <a:rPr lang="en-US" sz="1800">
                <a:solidFill>
                  <a:srgbClr val="005400"/>
                </a:solidFill>
              </a:rPr>
              <a:t>Opposite true here,</a:t>
            </a:r>
          </a:p>
          <a:p>
            <a:pPr marL="342900" indent="-342900">
              <a:buFontTx/>
              <a:buNone/>
            </a:pPr>
            <a:r>
              <a:rPr lang="en-US" sz="1800">
                <a:solidFill>
                  <a:srgbClr val="005400"/>
                </a:solidFill>
              </a:rPr>
              <a:t>No output if E is 1</a:t>
            </a:r>
          </a:p>
          <a:p>
            <a:pPr marL="342900" indent="-342900">
              <a:buFontTx/>
              <a:buNone/>
            </a:pP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396297" name="Line 9"/>
          <p:cNvSpPr>
            <a:spLocks noChangeShapeType="1"/>
          </p:cNvSpPr>
          <p:nvPr/>
        </p:nvSpPr>
        <p:spPr bwMode="auto">
          <a:xfrm flipV="1">
            <a:off x="1447800" y="3200400"/>
            <a:ext cx="10668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sp>
        <p:nvSpPr>
          <p:cNvPr id="396298" name="Line 10"/>
          <p:cNvSpPr>
            <a:spLocks noChangeShapeType="1"/>
          </p:cNvSpPr>
          <p:nvPr/>
        </p:nvSpPr>
        <p:spPr bwMode="auto">
          <a:xfrm>
            <a:off x="1562100" y="4114800"/>
            <a:ext cx="152400" cy="0"/>
          </a:xfrm>
          <a:prstGeom prst="line">
            <a:avLst/>
          </a:prstGeom>
          <a:noFill/>
          <a:ln w="12700">
            <a:solidFill>
              <a:srgbClr val="005400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Three-state gates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969963"/>
          </a:xfrm>
        </p:spPr>
        <p:txBody>
          <a:bodyPr/>
          <a:lstStyle/>
          <a:p>
            <a:pPr marL="742950" lvl="1" indent="-285750"/>
            <a:r>
              <a:rPr lang="en-US" altLang="zh-TW">
                <a:ea typeface="PMingLiU" pitchFamily="18" charset="-120"/>
              </a:rPr>
              <a:t>A multiplexer can be constructed with three-state gates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Output state: 0, 1, and high-impedance (open ckts)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If the select input is low, the three-state gate has </a:t>
            </a:r>
            <a:r>
              <a:rPr lang="en-US" altLang="zh-TW">
                <a:solidFill>
                  <a:schemeClr val="accent1"/>
                </a:solidFill>
                <a:ea typeface="PMingLiU" pitchFamily="18" charset="-120"/>
              </a:rPr>
              <a:t>no output</a:t>
            </a:r>
          </a:p>
        </p:txBody>
      </p:sp>
      <p:pic>
        <p:nvPicPr>
          <p:cNvPr id="397316" name="Picture 4" descr="4-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0"/>
            <a:ext cx="7372350" cy="396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4114800" cy="533400"/>
          </a:xfrm>
          <a:noFill/>
          <a:ln/>
        </p:spPr>
        <p:txBody>
          <a:bodyPr wrap="square" lIns="92075" tIns="46038" rIns="92075" bIns="46038" anchor="b"/>
          <a:lstStyle/>
          <a:p>
            <a:r>
              <a:rPr lang="en-US"/>
              <a:t>Binary Decoder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Black box with n input lines and 2</a:t>
            </a:r>
            <a:r>
              <a:rPr lang="en-US" baseline="30000"/>
              <a:t>n</a:t>
            </a:r>
            <a:r>
              <a:rPr lang="en-US"/>
              <a:t> output lines</a:t>
            </a:r>
          </a:p>
          <a:p>
            <a:r>
              <a:rPr lang="en-US"/>
              <a:t>Only one output is a 1 for any given input</a:t>
            </a:r>
          </a:p>
        </p:txBody>
      </p:sp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3276600" y="3048000"/>
            <a:ext cx="1663700" cy="1968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Binary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Decoder</a:t>
            </a:r>
          </a:p>
        </p:txBody>
      </p:sp>
      <p:sp>
        <p:nvSpPr>
          <p:cNvPr id="428037" name="Line 5"/>
          <p:cNvSpPr>
            <a:spLocks noChangeShapeType="1"/>
          </p:cNvSpPr>
          <p:nvPr/>
        </p:nvSpPr>
        <p:spPr bwMode="auto">
          <a:xfrm>
            <a:off x="4948238" y="32702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38" name="Line 6"/>
          <p:cNvSpPr>
            <a:spLocks noChangeShapeType="1"/>
          </p:cNvSpPr>
          <p:nvPr/>
        </p:nvSpPr>
        <p:spPr bwMode="auto">
          <a:xfrm>
            <a:off x="2662238" y="35750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39" name="Line 7"/>
          <p:cNvSpPr>
            <a:spLocks noChangeShapeType="1"/>
          </p:cNvSpPr>
          <p:nvPr/>
        </p:nvSpPr>
        <p:spPr bwMode="auto">
          <a:xfrm>
            <a:off x="2662238" y="38798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0" name="Line 8"/>
          <p:cNvSpPr>
            <a:spLocks noChangeShapeType="1"/>
          </p:cNvSpPr>
          <p:nvPr/>
        </p:nvSpPr>
        <p:spPr bwMode="auto">
          <a:xfrm>
            <a:off x="2662238" y="41846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1" name="Line 9"/>
          <p:cNvSpPr>
            <a:spLocks noChangeShapeType="1"/>
          </p:cNvSpPr>
          <p:nvPr/>
        </p:nvSpPr>
        <p:spPr bwMode="auto">
          <a:xfrm>
            <a:off x="2662238" y="44894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2" name="Line 10"/>
          <p:cNvSpPr>
            <a:spLocks noChangeShapeType="1"/>
          </p:cNvSpPr>
          <p:nvPr/>
        </p:nvSpPr>
        <p:spPr bwMode="auto">
          <a:xfrm>
            <a:off x="2662238" y="47942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>
            <a:off x="4948238" y="34226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>
            <a:off x="4948238" y="35750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>
            <a:off x="4948238" y="37274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6" name="Line 14"/>
          <p:cNvSpPr>
            <a:spLocks noChangeShapeType="1"/>
          </p:cNvSpPr>
          <p:nvPr/>
        </p:nvSpPr>
        <p:spPr bwMode="auto">
          <a:xfrm>
            <a:off x="4948238" y="38798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7" name="Line 15"/>
          <p:cNvSpPr>
            <a:spLocks noChangeShapeType="1"/>
          </p:cNvSpPr>
          <p:nvPr/>
        </p:nvSpPr>
        <p:spPr bwMode="auto">
          <a:xfrm>
            <a:off x="4948238" y="40322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8" name="Line 16"/>
          <p:cNvSpPr>
            <a:spLocks noChangeShapeType="1"/>
          </p:cNvSpPr>
          <p:nvPr/>
        </p:nvSpPr>
        <p:spPr bwMode="auto">
          <a:xfrm>
            <a:off x="4948238" y="41846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49" name="Line 17"/>
          <p:cNvSpPr>
            <a:spLocks noChangeShapeType="1"/>
          </p:cNvSpPr>
          <p:nvPr/>
        </p:nvSpPr>
        <p:spPr bwMode="auto">
          <a:xfrm>
            <a:off x="4948238" y="43370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0" name="Line 18"/>
          <p:cNvSpPr>
            <a:spLocks noChangeShapeType="1"/>
          </p:cNvSpPr>
          <p:nvPr/>
        </p:nvSpPr>
        <p:spPr bwMode="auto">
          <a:xfrm>
            <a:off x="4948238" y="44894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1" name="Line 19"/>
          <p:cNvSpPr>
            <a:spLocks noChangeShapeType="1"/>
          </p:cNvSpPr>
          <p:nvPr/>
        </p:nvSpPr>
        <p:spPr bwMode="auto">
          <a:xfrm>
            <a:off x="4948238" y="46418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2" name="Line 20"/>
          <p:cNvSpPr>
            <a:spLocks noChangeShapeType="1"/>
          </p:cNvSpPr>
          <p:nvPr/>
        </p:nvSpPr>
        <p:spPr bwMode="auto">
          <a:xfrm>
            <a:off x="4948238" y="47942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3" name="Line 21"/>
          <p:cNvSpPr>
            <a:spLocks noChangeShapeType="1"/>
          </p:cNvSpPr>
          <p:nvPr/>
        </p:nvSpPr>
        <p:spPr bwMode="auto">
          <a:xfrm>
            <a:off x="2662238" y="3346450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4" name="Rectangle 22"/>
          <p:cNvSpPr>
            <a:spLocks noChangeArrowheads="1"/>
          </p:cNvSpPr>
          <p:nvPr/>
        </p:nvSpPr>
        <p:spPr bwMode="auto">
          <a:xfrm>
            <a:off x="1654175" y="3627438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   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inputs</a:t>
            </a:r>
          </a:p>
        </p:txBody>
      </p:sp>
      <p:sp>
        <p:nvSpPr>
          <p:cNvPr id="428055" name="Rectangle 23"/>
          <p:cNvSpPr>
            <a:spLocks noChangeArrowheads="1"/>
          </p:cNvSpPr>
          <p:nvPr/>
        </p:nvSpPr>
        <p:spPr bwMode="auto">
          <a:xfrm>
            <a:off x="5845175" y="3779838"/>
            <a:ext cx="1336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2</a:t>
            </a:r>
            <a:r>
              <a:rPr lang="en-US" baseline="30000">
                <a:solidFill>
                  <a:schemeClr val="tx1"/>
                </a:solidFill>
              </a:rPr>
              <a:t>n</a:t>
            </a:r>
            <a:r>
              <a:rPr lang="en-US" sz="1800">
                <a:solidFill>
                  <a:schemeClr val="tx1"/>
                </a:solidFill>
              </a:rPr>
              <a:t> outputs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381000"/>
          </a:xfrm>
        </p:spPr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</a:rPr>
              <a:t>2-to-4 Binary Decoder</a:t>
            </a: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3438525" cy="1220788"/>
          </a:xfrm>
          <a:noFill/>
          <a:ln/>
        </p:spPr>
        <p:txBody>
          <a:bodyPr/>
          <a:lstStyle/>
          <a:p>
            <a:r>
              <a:rPr lang="en-US" sz="1800"/>
              <a:t>From truth table, circuit for 2x4 decoder is:</a:t>
            </a:r>
          </a:p>
          <a:p>
            <a:pPr>
              <a:spcBef>
                <a:spcPct val="50000"/>
              </a:spcBef>
            </a:pPr>
            <a:r>
              <a:rPr lang="en-US" sz="1800"/>
              <a:t>Note: Each output is a 2-variable minterm (</a:t>
            </a:r>
            <a:r>
              <a:rPr lang="en-US" sz="1800" b="0"/>
              <a:t>X'Y', X'Y, XY' </a:t>
            </a:r>
            <a:r>
              <a:rPr lang="en-US" sz="1800"/>
              <a:t>or </a:t>
            </a:r>
            <a:r>
              <a:rPr lang="en-US" sz="1800" b="0"/>
              <a:t>XY</a:t>
            </a:r>
            <a:r>
              <a:rPr lang="en-US" sz="180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1371600"/>
            <a:ext cx="2290763" cy="1308100"/>
            <a:chOff x="3072" y="768"/>
            <a:chExt cx="1443" cy="824"/>
          </a:xfrm>
        </p:grpSpPr>
        <p:graphicFrame>
          <p:nvGraphicFramePr>
            <p:cNvPr id="408581" name="Object 5"/>
            <p:cNvGraphicFramePr>
              <a:graphicFrameLocks noChangeAspect="1"/>
            </p:cNvGraphicFramePr>
            <p:nvPr/>
          </p:nvGraphicFramePr>
          <p:xfrm>
            <a:off x="3072" y="768"/>
            <a:ext cx="1443" cy="824"/>
          </p:xfrm>
          <a:graphic>
            <a:graphicData uri="http://schemas.openxmlformats.org/presentationml/2006/ole">
              <p:oleObj spid="_x0000_s404482" name="Document" r:id="rId3" imgW="2330280" imgH="1329120" progId="Word.Document.8">
                <p:embed/>
              </p:oleObj>
            </a:graphicData>
          </a:graphic>
        </p:graphicFrame>
        <p:sp>
          <p:nvSpPr>
            <p:cNvPr id="408582" name="Line 6"/>
            <p:cNvSpPr>
              <a:spLocks noChangeShapeType="1"/>
            </p:cNvSpPr>
            <p:nvPr/>
          </p:nvSpPr>
          <p:spPr bwMode="auto">
            <a:xfrm flipV="1">
              <a:off x="3120" y="91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3" name="Line 7"/>
            <p:cNvSpPr>
              <a:spLocks noChangeShapeType="1"/>
            </p:cNvSpPr>
            <p:nvPr/>
          </p:nvSpPr>
          <p:spPr bwMode="auto">
            <a:xfrm>
              <a:off x="3504" y="7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19700" y="1690688"/>
            <a:ext cx="3086100" cy="3567112"/>
            <a:chOff x="3024" y="1632"/>
            <a:chExt cx="1944" cy="2247"/>
          </a:xfrm>
        </p:grpSpPr>
        <p:sp>
          <p:nvSpPr>
            <p:cNvPr id="408585" name="AutoShape 9"/>
            <p:cNvSpPr>
              <a:spLocks noChangeArrowheads="1"/>
            </p:cNvSpPr>
            <p:nvPr/>
          </p:nvSpPr>
          <p:spPr bwMode="auto">
            <a:xfrm>
              <a:off x="3816" y="2928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86" name="Line 10"/>
            <p:cNvSpPr>
              <a:spLocks noChangeShapeType="1"/>
            </p:cNvSpPr>
            <p:nvPr/>
          </p:nvSpPr>
          <p:spPr bwMode="auto">
            <a:xfrm>
              <a:off x="3192" y="1680"/>
              <a:ext cx="62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 flipV="1">
              <a:off x="3528" y="3264"/>
              <a:ext cx="176" cy="180"/>
              <a:chOff x="3096" y="3240"/>
              <a:chExt cx="792" cy="792"/>
            </a:xfrm>
          </p:grpSpPr>
          <p:sp>
            <p:nvSpPr>
              <p:cNvPr id="408588" name="AutoShape 12"/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589" name="Oval 13"/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8590" name="Line 14"/>
            <p:cNvSpPr>
              <a:spLocks noChangeShapeType="1"/>
            </p:cNvSpPr>
            <p:nvPr/>
          </p:nvSpPr>
          <p:spPr bwMode="auto">
            <a:xfrm>
              <a:off x="3624" y="3443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91" name="Line 15"/>
            <p:cNvSpPr>
              <a:spLocks noChangeShapeType="1"/>
            </p:cNvSpPr>
            <p:nvPr/>
          </p:nvSpPr>
          <p:spPr bwMode="auto">
            <a:xfrm>
              <a:off x="3192" y="3444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92" name="Line 16"/>
            <p:cNvSpPr>
              <a:spLocks noChangeShapeType="1"/>
            </p:cNvSpPr>
            <p:nvPr/>
          </p:nvSpPr>
          <p:spPr bwMode="auto">
            <a:xfrm>
              <a:off x="3624" y="1824"/>
              <a:ext cx="0" cy="14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93" name="AutoShape 17"/>
            <p:cNvSpPr>
              <a:spLocks noChangeArrowheads="1"/>
            </p:cNvSpPr>
            <p:nvPr/>
          </p:nvSpPr>
          <p:spPr bwMode="auto">
            <a:xfrm>
              <a:off x="3816" y="1632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94" name="AutoShape 18"/>
            <p:cNvSpPr>
              <a:spLocks noChangeArrowheads="1"/>
            </p:cNvSpPr>
            <p:nvPr/>
          </p:nvSpPr>
          <p:spPr bwMode="auto">
            <a:xfrm>
              <a:off x="3816" y="2064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95" name="AutoShape 19"/>
            <p:cNvSpPr>
              <a:spLocks noChangeArrowheads="1"/>
            </p:cNvSpPr>
            <p:nvPr/>
          </p:nvSpPr>
          <p:spPr bwMode="auto">
            <a:xfrm>
              <a:off x="3816" y="2496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96" name="Line 20"/>
            <p:cNvSpPr>
              <a:spLocks noChangeShapeType="1"/>
            </p:cNvSpPr>
            <p:nvPr/>
          </p:nvSpPr>
          <p:spPr bwMode="auto">
            <a:xfrm>
              <a:off x="3192" y="1680"/>
              <a:ext cx="0" cy="15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 flipV="1">
              <a:off x="3096" y="3264"/>
              <a:ext cx="176" cy="180"/>
              <a:chOff x="3096" y="3240"/>
              <a:chExt cx="792" cy="792"/>
            </a:xfrm>
          </p:grpSpPr>
          <p:sp>
            <p:nvSpPr>
              <p:cNvPr id="408598" name="AutoShape 22"/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599" name="Oval 23"/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8600" name="Line 24"/>
            <p:cNvSpPr>
              <a:spLocks noChangeShapeType="1"/>
            </p:cNvSpPr>
            <p:nvPr/>
          </p:nvSpPr>
          <p:spPr bwMode="auto">
            <a:xfrm>
              <a:off x="3480" y="3552"/>
              <a:ext cx="14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1" name="Line 25"/>
            <p:cNvSpPr>
              <a:spLocks noChangeShapeType="1"/>
            </p:cNvSpPr>
            <p:nvPr/>
          </p:nvSpPr>
          <p:spPr bwMode="auto">
            <a:xfrm>
              <a:off x="3048" y="3552"/>
              <a:ext cx="14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2" name="Line 26"/>
            <p:cNvSpPr>
              <a:spLocks noChangeShapeType="1"/>
            </p:cNvSpPr>
            <p:nvPr/>
          </p:nvSpPr>
          <p:spPr bwMode="auto">
            <a:xfrm>
              <a:off x="3480" y="2256"/>
              <a:ext cx="0" cy="129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3" name="Line 27"/>
            <p:cNvSpPr>
              <a:spLocks noChangeShapeType="1"/>
            </p:cNvSpPr>
            <p:nvPr/>
          </p:nvSpPr>
          <p:spPr bwMode="auto">
            <a:xfrm>
              <a:off x="3048" y="2544"/>
              <a:ext cx="0" cy="100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4" name="Line 28"/>
            <p:cNvSpPr>
              <a:spLocks noChangeShapeType="1"/>
            </p:cNvSpPr>
            <p:nvPr/>
          </p:nvSpPr>
          <p:spPr bwMode="auto">
            <a:xfrm>
              <a:off x="3048" y="2976"/>
              <a:ext cx="7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5" name="Line 29"/>
            <p:cNvSpPr>
              <a:spLocks noChangeShapeType="1"/>
            </p:cNvSpPr>
            <p:nvPr/>
          </p:nvSpPr>
          <p:spPr bwMode="auto">
            <a:xfrm>
              <a:off x="3480" y="3120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6" name="Line 30"/>
            <p:cNvSpPr>
              <a:spLocks noChangeShapeType="1"/>
            </p:cNvSpPr>
            <p:nvPr/>
          </p:nvSpPr>
          <p:spPr bwMode="auto">
            <a:xfrm flipV="1">
              <a:off x="3048" y="2544"/>
              <a:ext cx="7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7" name="Line 31"/>
            <p:cNvSpPr>
              <a:spLocks noChangeShapeType="1"/>
            </p:cNvSpPr>
            <p:nvPr/>
          </p:nvSpPr>
          <p:spPr bwMode="auto">
            <a:xfrm>
              <a:off x="3624" y="2688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8" name="Line 32"/>
            <p:cNvSpPr>
              <a:spLocks noChangeShapeType="1"/>
            </p:cNvSpPr>
            <p:nvPr/>
          </p:nvSpPr>
          <p:spPr bwMode="auto">
            <a:xfrm>
              <a:off x="3480" y="2256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9" name="Line 33"/>
            <p:cNvSpPr>
              <a:spLocks noChangeShapeType="1"/>
            </p:cNvSpPr>
            <p:nvPr/>
          </p:nvSpPr>
          <p:spPr bwMode="auto">
            <a:xfrm>
              <a:off x="3192" y="2112"/>
              <a:ext cx="62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10" name="Line 34"/>
            <p:cNvSpPr>
              <a:spLocks noChangeShapeType="1"/>
            </p:cNvSpPr>
            <p:nvPr/>
          </p:nvSpPr>
          <p:spPr bwMode="auto">
            <a:xfrm>
              <a:off x="3624" y="1824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11" name="Line 35"/>
            <p:cNvSpPr>
              <a:spLocks noChangeShapeType="1"/>
            </p:cNvSpPr>
            <p:nvPr/>
          </p:nvSpPr>
          <p:spPr bwMode="auto">
            <a:xfrm>
              <a:off x="4104" y="1756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12" name="Line 36"/>
            <p:cNvSpPr>
              <a:spLocks noChangeShapeType="1"/>
            </p:cNvSpPr>
            <p:nvPr/>
          </p:nvSpPr>
          <p:spPr bwMode="auto">
            <a:xfrm>
              <a:off x="4104" y="2188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13" name="Line 37"/>
            <p:cNvSpPr>
              <a:spLocks noChangeShapeType="1"/>
            </p:cNvSpPr>
            <p:nvPr/>
          </p:nvSpPr>
          <p:spPr bwMode="auto">
            <a:xfrm>
              <a:off x="4104" y="2620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14" name="Line 38"/>
            <p:cNvSpPr>
              <a:spLocks noChangeShapeType="1"/>
            </p:cNvSpPr>
            <p:nvPr/>
          </p:nvSpPr>
          <p:spPr bwMode="auto">
            <a:xfrm>
              <a:off x="4104" y="3052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15" name="Text Box 39"/>
            <p:cNvSpPr txBox="1">
              <a:spLocks noChangeArrowheads="1"/>
            </p:cNvSpPr>
            <p:nvPr/>
          </p:nvSpPr>
          <p:spPr bwMode="auto">
            <a:xfrm>
              <a:off x="4296" y="1632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0</a:t>
              </a:r>
              <a:r>
                <a:rPr lang="en-GB" sz="1800" b="0">
                  <a:solidFill>
                    <a:schemeClr val="tx1"/>
                  </a:solidFill>
                </a:rPr>
                <a:t> = X'Y'</a:t>
              </a:r>
            </a:p>
          </p:txBody>
        </p:sp>
        <p:sp>
          <p:nvSpPr>
            <p:cNvPr id="408616" name="Text Box 40"/>
            <p:cNvSpPr txBox="1">
              <a:spLocks noChangeArrowheads="1"/>
            </p:cNvSpPr>
            <p:nvPr/>
          </p:nvSpPr>
          <p:spPr bwMode="auto">
            <a:xfrm>
              <a:off x="4296" y="20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1</a:t>
              </a:r>
              <a:r>
                <a:rPr lang="en-GB" sz="1800" b="0">
                  <a:solidFill>
                    <a:schemeClr val="tx1"/>
                  </a:solidFill>
                </a:rPr>
                <a:t> = X'Y</a:t>
              </a:r>
            </a:p>
          </p:txBody>
        </p:sp>
        <p:sp>
          <p:nvSpPr>
            <p:cNvPr id="408617" name="Text Box 41"/>
            <p:cNvSpPr txBox="1">
              <a:spLocks noChangeArrowheads="1"/>
            </p:cNvSpPr>
            <p:nvPr/>
          </p:nvSpPr>
          <p:spPr bwMode="auto">
            <a:xfrm>
              <a:off x="4296" y="249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2</a:t>
              </a:r>
              <a:r>
                <a:rPr lang="en-GB" sz="1800" b="0">
                  <a:solidFill>
                    <a:schemeClr val="tx1"/>
                  </a:solidFill>
                </a:rPr>
                <a:t> = XY'</a:t>
              </a:r>
            </a:p>
          </p:txBody>
        </p:sp>
        <p:sp>
          <p:nvSpPr>
            <p:cNvPr id="408618" name="Text Box 42"/>
            <p:cNvSpPr txBox="1">
              <a:spLocks noChangeArrowheads="1"/>
            </p:cNvSpPr>
            <p:nvPr/>
          </p:nvSpPr>
          <p:spPr bwMode="auto">
            <a:xfrm>
              <a:off x="4296" y="292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3</a:t>
              </a:r>
              <a:r>
                <a:rPr lang="en-GB" sz="1800" b="0">
                  <a:solidFill>
                    <a:schemeClr val="tx1"/>
                  </a:solidFill>
                </a:rPr>
                <a:t> = XY</a:t>
              </a:r>
            </a:p>
          </p:txBody>
        </p:sp>
        <p:sp>
          <p:nvSpPr>
            <p:cNvPr id="408619" name="Text Box 43"/>
            <p:cNvSpPr txBox="1">
              <a:spLocks noChangeArrowheads="1"/>
            </p:cNvSpPr>
            <p:nvPr/>
          </p:nvSpPr>
          <p:spPr bwMode="auto">
            <a:xfrm>
              <a:off x="3096" y="36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408620" name="Text Box 44"/>
            <p:cNvSpPr txBox="1">
              <a:spLocks noChangeArrowheads="1"/>
            </p:cNvSpPr>
            <p:nvPr/>
          </p:nvSpPr>
          <p:spPr bwMode="auto">
            <a:xfrm>
              <a:off x="3528" y="36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8621" name="Oval 45"/>
            <p:cNvSpPr>
              <a:spLocks noChangeArrowheads="1"/>
            </p:cNvSpPr>
            <p:nvPr/>
          </p:nvSpPr>
          <p:spPr bwMode="auto">
            <a:xfrm>
              <a:off x="3168" y="208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622" name="Oval 46"/>
            <p:cNvSpPr>
              <a:spLocks noChangeArrowheads="1"/>
            </p:cNvSpPr>
            <p:nvPr/>
          </p:nvSpPr>
          <p:spPr bwMode="auto">
            <a:xfrm>
              <a:off x="3600" y="26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623" name="Oval 47"/>
            <p:cNvSpPr>
              <a:spLocks noChangeArrowheads="1"/>
            </p:cNvSpPr>
            <p:nvPr/>
          </p:nvSpPr>
          <p:spPr bwMode="auto">
            <a:xfrm>
              <a:off x="3456" y="310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624" name="Oval 48"/>
            <p:cNvSpPr>
              <a:spLocks noChangeArrowheads="1"/>
            </p:cNvSpPr>
            <p:nvPr/>
          </p:nvSpPr>
          <p:spPr bwMode="auto">
            <a:xfrm>
              <a:off x="3024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625" name="Oval 49"/>
            <p:cNvSpPr>
              <a:spLocks noChangeArrowheads="1"/>
            </p:cNvSpPr>
            <p:nvPr/>
          </p:nvSpPr>
          <p:spPr bwMode="auto">
            <a:xfrm>
              <a:off x="3164" y="35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626" name="Oval 50"/>
            <p:cNvSpPr>
              <a:spLocks noChangeArrowheads="1"/>
            </p:cNvSpPr>
            <p:nvPr/>
          </p:nvSpPr>
          <p:spPr bwMode="auto">
            <a:xfrm>
              <a:off x="3600" y="35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8627" name="Text Box 51"/>
          <p:cNvSpPr txBox="1">
            <a:spLocks noChangeArrowheads="1"/>
          </p:cNvSpPr>
          <p:nvPr/>
        </p:nvSpPr>
        <p:spPr bwMode="auto">
          <a:xfrm>
            <a:off x="635000" y="712788"/>
            <a:ext cx="1885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Truth Table:</a:t>
            </a:r>
          </a:p>
        </p:txBody>
      </p:sp>
      <p:sp>
        <p:nvSpPr>
          <p:cNvPr id="408628" name="Rectangle 52"/>
          <p:cNvSpPr>
            <a:spLocks noChangeArrowheads="1"/>
          </p:cNvSpPr>
          <p:nvPr/>
        </p:nvSpPr>
        <p:spPr bwMode="auto">
          <a:xfrm>
            <a:off x="2667000" y="4572000"/>
            <a:ext cx="1143000" cy="167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629" name="Text Box 53"/>
          <p:cNvSpPr txBox="1">
            <a:spLocks noChangeArrowheads="1"/>
          </p:cNvSpPr>
          <p:nvPr/>
        </p:nvSpPr>
        <p:spPr bwMode="auto">
          <a:xfrm>
            <a:off x="2743200" y="5029200"/>
            <a:ext cx="996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 2-to-4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Decoder</a:t>
            </a:r>
          </a:p>
        </p:txBody>
      </p:sp>
      <p:sp>
        <p:nvSpPr>
          <p:cNvPr id="408630" name="Line 54"/>
          <p:cNvSpPr>
            <a:spLocks noChangeShapeType="1"/>
          </p:cNvSpPr>
          <p:nvPr/>
        </p:nvSpPr>
        <p:spPr bwMode="auto">
          <a:xfrm flipH="1">
            <a:off x="2362200" y="51847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631" name="Line 55"/>
          <p:cNvSpPr>
            <a:spLocks noChangeShapeType="1"/>
          </p:cNvSpPr>
          <p:nvPr/>
        </p:nvSpPr>
        <p:spPr bwMode="auto">
          <a:xfrm flipH="1">
            <a:off x="2362200" y="54895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632" name="Text Box 56"/>
          <p:cNvSpPr txBox="1">
            <a:spLocks noChangeArrowheads="1"/>
          </p:cNvSpPr>
          <p:nvPr/>
        </p:nvSpPr>
        <p:spPr bwMode="auto">
          <a:xfrm>
            <a:off x="2143125" y="5070475"/>
            <a:ext cx="2762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8633" name="Text Box 57"/>
          <p:cNvSpPr txBox="1">
            <a:spLocks noChangeArrowheads="1"/>
          </p:cNvSpPr>
          <p:nvPr/>
        </p:nvSpPr>
        <p:spPr bwMode="auto">
          <a:xfrm>
            <a:off x="2133600" y="5364163"/>
            <a:ext cx="2762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Y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8634" name="Text Box 58"/>
          <p:cNvSpPr txBox="1">
            <a:spLocks noChangeArrowheads="1"/>
          </p:cNvSpPr>
          <p:nvPr/>
        </p:nvSpPr>
        <p:spPr bwMode="auto">
          <a:xfrm>
            <a:off x="4130675" y="4919663"/>
            <a:ext cx="325438" cy="882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F0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F1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F2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F3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8635" name="Line 59"/>
          <p:cNvSpPr>
            <a:spLocks noChangeShapeType="1"/>
          </p:cNvSpPr>
          <p:nvPr/>
        </p:nvSpPr>
        <p:spPr bwMode="auto">
          <a:xfrm flipH="1">
            <a:off x="3817938" y="5029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636" name="Line 60"/>
          <p:cNvSpPr>
            <a:spLocks noChangeShapeType="1"/>
          </p:cNvSpPr>
          <p:nvPr/>
        </p:nvSpPr>
        <p:spPr bwMode="auto">
          <a:xfrm flipH="1">
            <a:off x="3810000" y="52641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637" name="Line 61"/>
          <p:cNvSpPr>
            <a:spLocks noChangeShapeType="1"/>
          </p:cNvSpPr>
          <p:nvPr/>
        </p:nvSpPr>
        <p:spPr bwMode="auto">
          <a:xfrm flipH="1">
            <a:off x="3803650" y="5461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638" name="Line 62"/>
          <p:cNvSpPr>
            <a:spLocks noChangeShapeType="1"/>
          </p:cNvSpPr>
          <p:nvPr/>
        </p:nvSpPr>
        <p:spPr bwMode="auto">
          <a:xfrm flipH="1">
            <a:off x="3810000" y="5689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1482725" cy="368300"/>
          </a:xfrm>
          <a:noFill/>
          <a:ln/>
        </p:spPr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66800"/>
            <a:ext cx="8420100" cy="5789021"/>
          </a:xfrm>
          <a:noFill/>
          <a:ln/>
        </p:spPr>
        <p:txBody>
          <a:bodyPr/>
          <a:lstStyle/>
          <a:p>
            <a:r>
              <a:rPr lang="en-US" sz="1600" dirty="0" smtClean="0"/>
              <a:t>Magnitude </a:t>
            </a:r>
            <a:r>
              <a:rPr lang="en-US" sz="1600" dirty="0"/>
              <a:t>comparators</a:t>
            </a:r>
          </a:p>
          <a:p>
            <a:pPr lvl="1"/>
            <a:r>
              <a:rPr lang="en-US" sz="1600" dirty="0"/>
              <a:t>Compare two multi-bit binary numbers</a:t>
            </a:r>
          </a:p>
          <a:p>
            <a:pPr lvl="1"/>
            <a:r>
              <a:rPr lang="en-US" sz="1600" dirty="0"/>
              <a:t>Create a single bit comparator</a:t>
            </a:r>
          </a:p>
          <a:p>
            <a:pPr lvl="1"/>
            <a:r>
              <a:rPr lang="en-US" sz="1600" dirty="0"/>
              <a:t>Use repetitive pattern</a:t>
            </a:r>
          </a:p>
          <a:p>
            <a:r>
              <a:rPr lang="en-US" sz="1600" dirty="0"/>
              <a:t>Multiplexers</a:t>
            </a:r>
          </a:p>
          <a:p>
            <a:pPr lvl="1"/>
            <a:r>
              <a:rPr lang="en-US" sz="1600" dirty="0"/>
              <a:t>Select one out of several bits</a:t>
            </a:r>
          </a:p>
          <a:p>
            <a:pPr lvl="1"/>
            <a:r>
              <a:rPr lang="en-US" sz="1600" dirty="0"/>
              <a:t>Some inputs used for selection</a:t>
            </a:r>
          </a:p>
          <a:p>
            <a:pPr lvl="1"/>
            <a:r>
              <a:rPr lang="en-US" sz="1600" dirty="0"/>
              <a:t>Also can be used to implement </a:t>
            </a:r>
            <a:r>
              <a:rPr lang="en-US" sz="1600" dirty="0" smtClean="0"/>
              <a:t>logic</a:t>
            </a:r>
          </a:p>
          <a:p>
            <a:pPr lvl="1"/>
            <a:endParaRPr lang="en-US" sz="1600" dirty="0" smtClean="0"/>
          </a:p>
          <a:p>
            <a:r>
              <a:rPr lang="en-US" sz="1600" dirty="0" smtClean="0"/>
              <a:t>Binary decoders</a:t>
            </a:r>
          </a:p>
          <a:p>
            <a:pPr lvl="1"/>
            <a:r>
              <a:rPr lang="en-US" sz="1600" dirty="0" smtClean="0"/>
              <a:t>Converts an n-bit code to a single active output</a:t>
            </a:r>
          </a:p>
          <a:p>
            <a:pPr lvl="1"/>
            <a:r>
              <a:rPr lang="en-US" sz="1600" dirty="0" smtClean="0"/>
              <a:t>Can be developed using AND/OR gates</a:t>
            </a:r>
          </a:p>
          <a:p>
            <a:pPr lvl="1"/>
            <a:r>
              <a:rPr lang="en-US" sz="1600" dirty="0" smtClean="0"/>
              <a:t>Can be used to implement logic circuits.</a:t>
            </a:r>
          </a:p>
          <a:p>
            <a:r>
              <a:rPr lang="en-US" sz="1600" dirty="0" smtClean="0"/>
              <a:t>Binary encoders</a:t>
            </a:r>
          </a:p>
          <a:p>
            <a:pPr lvl="1"/>
            <a:r>
              <a:rPr lang="en-US" sz="1600" dirty="0" smtClean="0"/>
              <a:t>Converts one of 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 inputs to an n-bit output</a:t>
            </a:r>
          </a:p>
          <a:p>
            <a:pPr lvl="1"/>
            <a:r>
              <a:rPr lang="en-US" sz="1600" dirty="0" smtClean="0"/>
              <a:t>Useful for compressing data</a:t>
            </a:r>
          </a:p>
          <a:p>
            <a:pPr lvl="1"/>
            <a:r>
              <a:rPr lang="en-US" sz="1600" dirty="0" smtClean="0"/>
              <a:t>Can be developed using AND/OR gates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2475" cy="234950"/>
          </a:xfrm>
        </p:spPr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</a:rPr>
              <a:t>3-to-8  Binary Decoder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676400"/>
            <a:ext cx="3810000" cy="2260600"/>
            <a:chOff x="864" y="1200"/>
            <a:chExt cx="2400" cy="1424"/>
          </a:xfrm>
        </p:grpSpPr>
        <p:graphicFrame>
          <p:nvGraphicFramePr>
            <p:cNvPr id="409604" name="Object 4"/>
            <p:cNvGraphicFramePr>
              <a:graphicFrameLocks noChangeAspect="1"/>
            </p:cNvGraphicFramePr>
            <p:nvPr/>
          </p:nvGraphicFramePr>
          <p:xfrm>
            <a:off x="864" y="1200"/>
            <a:ext cx="2340" cy="1424"/>
          </p:xfrm>
          <a:graphic>
            <a:graphicData uri="http://schemas.openxmlformats.org/presentationml/2006/ole">
              <p:oleObj spid="_x0000_s405506" name="Document" r:id="rId3" imgW="3644280" imgH="2263680" progId="Word.Document.8">
                <p:embed/>
              </p:oleObj>
            </a:graphicData>
          </a:graphic>
        </p:graphicFrame>
        <p:sp>
          <p:nvSpPr>
            <p:cNvPr id="409605" name="Line 5"/>
            <p:cNvSpPr>
              <a:spLocks noChangeShapeType="1"/>
            </p:cNvSpPr>
            <p:nvPr/>
          </p:nvSpPr>
          <p:spPr bwMode="auto">
            <a:xfrm flipV="1">
              <a:off x="1008" y="1344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06" name="Line 6"/>
            <p:cNvSpPr>
              <a:spLocks noChangeShapeType="1"/>
            </p:cNvSpPr>
            <p:nvPr/>
          </p:nvSpPr>
          <p:spPr bwMode="auto">
            <a:xfrm>
              <a:off x="1488" y="1200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832350" y="1143000"/>
            <a:ext cx="3702050" cy="4603750"/>
            <a:chOff x="3332" y="1075"/>
            <a:chExt cx="2332" cy="2900"/>
          </a:xfrm>
        </p:grpSpPr>
        <p:sp>
          <p:nvSpPr>
            <p:cNvPr id="409608" name="AutoShape 8"/>
            <p:cNvSpPr>
              <a:spLocks noChangeArrowheads="1"/>
            </p:cNvSpPr>
            <p:nvPr/>
          </p:nvSpPr>
          <p:spPr bwMode="auto">
            <a:xfrm>
              <a:off x="4416" y="3100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Line 9"/>
            <p:cNvSpPr>
              <a:spLocks noChangeShapeType="1"/>
            </p:cNvSpPr>
            <p:nvPr/>
          </p:nvSpPr>
          <p:spPr bwMode="auto">
            <a:xfrm>
              <a:off x="3504" y="1728"/>
              <a:ext cx="9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flipV="1">
              <a:off x="4128" y="3360"/>
              <a:ext cx="176" cy="180"/>
              <a:chOff x="3096" y="3240"/>
              <a:chExt cx="792" cy="792"/>
            </a:xfrm>
          </p:grpSpPr>
          <p:sp>
            <p:nvSpPr>
              <p:cNvPr id="409611" name="AutoShape 11"/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12" name="Oval 12"/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613" name="Line 13"/>
            <p:cNvSpPr>
              <a:spLocks noChangeShapeType="1"/>
            </p:cNvSpPr>
            <p:nvPr/>
          </p:nvSpPr>
          <p:spPr bwMode="auto">
            <a:xfrm>
              <a:off x="4224" y="3539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4" name="Line 14"/>
            <p:cNvSpPr>
              <a:spLocks noChangeShapeType="1"/>
            </p:cNvSpPr>
            <p:nvPr/>
          </p:nvSpPr>
          <p:spPr bwMode="auto">
            <a:xfrm>
              <a:off x="3504" y="3540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5" name="Line 15"/>
            <p:cNvSpPr>
              <a:spLocks noChangeShapeType="1"/>
            </p:cNvSpPr>
            <p:nvPr/>
          </p:nvSpPr>
          <p:spPr bwMode="auto">
            <a:xfrm>
              <a:off x="4224" y="1248"/>
              <a:ext cx="0" cy="211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6" name="AutoShape 16"/>
            <p:cNvSpPr>
              <a:spLocks noChangeArrowheads="1"/>
            </p:cNvSpPr>
            <p:nvPr/>
          </p:nvSpPr>
          <p:spPr bwMode="auto">
            <a:xfrm>
              <a:off x="4416" y="2234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7" name="AutoShape 17"/>
            <p:cNvSpPr>
              <a:spLocks noChangeArrowheads="1"/>
            </p:cNvSpPr>
            <p:nvPr/>
          </p:nvSpPr>
          <p:spPr bwMode="auto">
            <a:xfrm>
              <a:off x="4416" y="2524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8" name="AutoShape 18"/>
            <p:cNvSpPr>
              <a:spLocks noChangeArrowheads="1"/>
            </p:cNvSpPr>
            <p:nvPr/>
          </p:nvSpPr>
          <p:spPr bwMode="auto">
            <a:xfrm>
              <a:off x="4416" y="2817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9" name="Line 19"/>
            <p:cNvSpPr>
              <a:spLocks noChangeShapeType="1"/>
            </p:cNvSpPr>
            <p:nvPr/>
          </p:nvSpPr>
          <p:spPr bwMode="auto">
            <a:xfrm>
              <a:off x="3504" y="1152"/>
              <a:ext cx="0" cy="220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3408" y="3360"/>
              <a:ext cx="176" cy="180"/>
              <a:chOff x="3096" y="3240"/>
              <a:chExt cx="792" cy="792"/>
            </a:xfrm>
          </p:grpSpPr>
          <p:sp>
            <p:nvSpPr>
              <p:cNvPr id="409621" name="AutoShape 21"/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22" name="Oval 22"/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623" name="Line 23"/>
            <p:cNvSpPr>
              <a:spLocks noChangeShapeType="1"/>
            </p:cNvSpPr>
            <p:nvPr/>
          </p:nvSpPr>
          <p:spPr bwMode="auto">
            <a:xfrm>
              <a:off x="4080" y="3648"/>
              <a:ext cx="14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4" name="Line 24"/>
            <p:cNvSpPr>
              <a:spLocks noChangeShapeType="1"/>
            </p:cNvSpPr>
            <p:nvPr/>
          </p:nvSpPr>
          <p:spPr bwMode="auto">
            <a:xfrm>
              <a:off x="3360" y="3648"/>
              <a:ext cx="14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5" name="Line 25"/>
            <p:cNvSpPr>
              <a:spLocks noChangeShapeType="1"/>
            </p:cNvSpPr>
            <p:nvPr/>
          </p:nvSpPr>
          <p:spPr bwMode="auto">
            <a:xfrm>
              <a:off x="4080" y="1536"/>
              <a:ext cx="0" cy="211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6" name="Line 26"/>
            <p:cNvSpPr>
              <a:spLocks noChangeShapeType="1"/>
            </p:cNvSpPr>
            <p:nvPr/>
          </p:nvSpPr>
          <p:spPr bwMode="auto">
            <a:xfrm>
              <a:off x="3360" y="2304"/>
              <a:ext cx="0" cy="134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7" name="Line 27"/>
            <p:cNvSpPr>
              <a:spLocks noChangeShapeType="1"/>
            </p:cNvSpPr>
            <p:nvPr/>
          </p:nvSpPr>
          <p:spPr bwMode="auto">
            <a:xfrm>
              <a:off x="3360" y="2880"/>
              <a:ext cx="105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4080" y="3264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 flipV="1">
              <a:off x="3360" y="2592"/>
              <a:ext cx="105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Line 30"/>
            <p:cNvSpPr>
              <a:spLocks noChangeShapeType="1"/>
            </p:cNvSpPr>
            <p:nvPr/>
          </p:nvSpPr>
          <p:spPr bwMode="auto">
            <a:xfrm>
              <a:off x="4224" y="2400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3888" y="2352"/>
              <a:ext cx="52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3744" y="2064"/>
              <a:ext cx="67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4080" y="2112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Line 34"/>
            <p:cNvSpPr>
              <a:spLocks noChangeShapeType="1"/>
            </p:cNvSpPr>
            <p:nvPr/>
          </p:nvSpPr>
          <p:spPr bwMode="auto">
            <a:xfrm>
              <a:off x="4704" y="2928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Line 35"/>
            <p:cNvSpPr>
              <a:spLocks noChangeShapeType="1"/>
            </p:cNvSpPr>
            <p:nvPr/>
          </p:nvSpPr>
          <p:spPr bwMode="auto">
            <a:xfrm>
              <a:off x="4704" y="2352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4704" y="2640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>
              <a:off x="4704" y="3216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Text Box 38"/>
            <p:cNvSpPr txBox="1">
              <a:spLocks noChangeArrowheads="1"/>
            </p:cNvSpPr>
            <p:nvPr/>
          </p:nvSpPr>
          <p:spPr bwMode="auto">
            <a:xfrm>
              <a:off x="4896" y="139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1</a:t>
              </a:r>
              <a:r>
                <a:rPr lang="en-GB" sz="1800" b="0">
                  <a:solidFill>
                    <a:schemeClr val="tx1"/>
                  </a:solidFill>
                </a:rPr>
                <a:t> = x'y'z</a:t>
              </a:r>
            </a:p>
          </p:txBody>
        </p:sp>
        <p:sp>
          <p:nvSpPr>
            <p:cNvPr id="409639" name="Text Box 39"/>
            <p:cNvSpPr txBox="1">
              <a:spLocks noChangeArrowheads="1"/>
            </p:cNvSpPr>
            <p:nvPr/>
          </p:nvSpPr>
          <p:spPr bwMode="auto">
            <a:xfrm>
              <a:off x="3408" y="37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409640" name="Text Box 40"/>
            <p:cNvSpPr txBox="1">
              <a:spLocks noChangeArrowheads="1"/>
            </p:cNvSpPr>
            <p:nvPr/>
          </p:nvSpPr>
          <p:spPr bwMode="auto">
            <a:xfrm>
              <a:off x="4128" y="37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z</a:t>
              </a:r>
            </a:p>
          </p:txBody>
        </p:sp>
        <p:sp>
          <p:nvSpPr>
            <p:cNvPr id="409641" name="Oval 41"/>
            <p:cNvSpPr>
              <a:spLocks noChangeArrowheads="1"/>
            </p:cNvSpPr>
            <p:nvPr/>
          </p:nvSpPr>
          <p:spPr bwMode="auto">
            <a:xfrm>
              <a:off x="3716" y="20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2" name="Oval 42"/>
            <p:cNvSpPr>
              <a:spLocks noChangeArrowheads="1"/>
            </p:cNvSpPr>
            <p:nvPr/>
          </p:nvSpPr>
          <p:spPr bwMode="auto">
            <a:xfrm>
              <a:off x="4200" y="237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3" name="Oval 43"/>
            <p:cNvSpPr>
              <a:spLocks noChangeArrowheads="1"/>
            </p:cNvSpPr>
            <p:nvPr/>
          </p:nvSpPr>
          <p:spPr bwMode="auto">
            <a:xfrm>
              <a:off x="4056" y="32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4" name="Oval 44"/>
            <p:cNvSpPr>
              <a:spLocks noChangeArrowheads="1"/>
            </p:cNvSpPr>
            <p:nvPr/>
          </p:nvSpPr>
          <p:spPr bwMode="auto">
            <a:xfrm>
              <a:off x="3336" y="31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5" name="Oval 45"/>
            <p:cNvSpPr>
              <a:spLocks noChangeArrowheads="1"/>
            </p:cNvSpPr>
            <p:nvPr/>
          </p:nvSpPr>
          <p:spPr bwMode="auto">
            <a:xfrm>
              <a:off x="3476" y="362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6" name="Oval 46"/>
            <p:cNvSpPr>
              <a:spLocks noChangeArrowheads="1"/>
            </p:cNvSpPr>
            <p:nvPr/>
          </p:nvSpPr>
          <p:spPr bwMode="auto">
            <a:xfrm>
              <a:off x="4200" y="362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7"/>
            <p:cNvGrpSpPr>
              <a:grpSpLocks/>
            </p:cNvGrpSpPr>
            <p:nvPr/>
          </p:nvGrpSpPr>
          <p:grpSpPr bwMode="auto">
            <a:xfrm flipV="1">
              <a:off x="3792" y="3360"/>
              <a:ext cx="176" cy="180"/>
              <a:chOff x="3096" y="3240"/>
              <a:chExt cx="792" cy="792"/>
            </a:xfrm>
          </p:grpSpPr>
          <p:sp>
            <p:nvSpPr>
              <p:cNvPr id="409648" name="AutoShape 48"/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49" name="Oval 49"/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>
              <a:off x="3888" y="3539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>
              <a:off x="3888" y="1200"/>
              <a:ext cx="0" cy="2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2" name="Line 52"/>
            <p:cNvSpPr>
              <a:spLocks noChangeShapeType="1"/>
            </p:cNvSpPr>
            <p:nvPr/>
          </p:nvSpPr>
          <p:spPr bwMode="auto">
            <a:xfrm>
              <a:off x="3744" y="3648"/>
              <a:ext cx="14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3" name="Line 53"/>
            <p:cNvSpPr>
              <a:spLocks noChangeShapeType="1"/>
            </p:cNvSpPr>
            <p:nvPr/>
          </p:nvSpPr>
          <p:spPr bwMode="auto">
            <a:xfrm>
              <a:off x="3744" y="1776"/>
              <a:ext cx="0" cy="18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4" name="Oval 54"/>
            <p:cNvSpPr>
              <a:spLocks noChangeArrowheads="1"/>
            </p:cNvSpPr>
            <p:nvPr/>
          </p:nvSpPr>
          <p:spPr bwMode="auto">
            <a:xfrm>
              <a:off x="3864" y="261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3720" y="31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3864" y="362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7" name="Text Box 57"/>
            <p:cNvSpPr txBox="1">
              <a:spLocks noChangeArrowheads="1"/>
            </p:cNvSpPr>
            <p:nvPr/>
          </p:nvSpPr>
          <p:spPr bwMode="auto">
            <a:xfrm>
              <a:off x="3792" y="37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9658" name="Line 58"/>
            <p:cNvSpPr>
              <a:spLocks noChangeShapeType="1"/>
            </p:cNvSpPr>
            <p:nvPr/>
          </p:nvSpPr>
          <p:spPr bwMode="auto">
            <a:xfrm flipV="1">
              <a:off x="3744" y="3216"/>
              <a:ext cx="67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Line 59"/>
            <p:cNvSpPr>
              <a:spLocks noChangeShapeType="1"/>
            </p:cNvSpPr>
            <p:nvPr/>
          </p:nvSpPr>
          <p:spPr bwMode="auto">
            <a:xfrm flipV="1">
              <a:off x="3360" y="3168"/>
              <a:ext cx="105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Line 60"/>
            <p:cNvSpPr>
              <a:spLocks noChangeShapeType="1"/>
            </p:cNvSpPr>
            <p:nvPr/>
          </p:nvSpPr>
          <p:spPr bwMode="auto">
            <a:xfrm>
              <a:off x="3744" y="2928"/>
              <a:ext cx="67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Line 61"/>
            <p:cNvSpPr>
              <a:spLocks noChangeShapeType="1"/>
            </p:cNvSpPr>
            <p:nvPr/>
          </p:nvSpPr>
          <p:spPr bwMode="auto">
            <a:xfrm>
              <a:off x="4224" y="2976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3332" y="28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3716" y="290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4" name="Oval 64"/>
            <p:cNvSpPr>
              <a:spLocks noChangeArrowheads="1"/>
            </p:cNvSpPr>
            <p:nvPr/>
          </p:nvSpPr>
          <p:spPr bwMode="auto">
            <a:xfrm>
              <a:off x="4196" y="295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5" name="Line 65"/>
            <p:cNvSpPr>
              <a:spLocks noChangeShapeType="1"/>
            </p:cNvSpPr>
            <p:nvPr/>
          </p:nvSpPr>
          <p:spPr bwMode="auto">
            <a:xfrm>
              <a:off x="4080" y="2688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6" name="Line 66"/>
            <p:cNvSpPr>
              <a:spLocks noChangeShapeType="1"/>
            </p:cNvSpPr>
            <p:nvPr/>
          </p:nvSpPr>
          <p:spPr bwMode="auto">
            <a:xfrm>
              <a:off x="3888" y="2640"/>
              <a:ext cx="52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7" name="Oval 67"/>
            <p:cNvSpPr>
              <a:spLocks noChangeArrowheads="1"/>
            </p:cNvSpPr>
            <p:nvPr/>
          </p:nvSpPr>
          <p:spPr bwMode="auto">
            <a:xfrm>
              <a:off x="3332" y="256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8" name="Oval 68"/>
            <p:cNvSpPr>
              <a:spLocks noChangeArrowheads="1"/>
            </p:cNvSpPr>
            <p:nvPr/>
          </p:nvSpPr>
          <p:spPr bwMode="auto">
            <a:xfrm>
              <a:off x="4060" y="266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9" name="Line 69"/>
            <p:cNvSpPr>
              <a:spLocks noChangeShapeType="1"/>
            </p:cNvSpPr>
            <p:nvPr/>
          </p:nvSpPr>
          <p:spPr bwMode="auto">
            <a:xfrm>
              <a:off x="3360" y="2304"/>
              <a:ext cx="105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0" name="Oval 70"/>
            <p:cNvSpPr>
              <a:spLocks noChangeArrowheads="1"/>
            </p:cNvSpPr>
            <p:nvPr/>
          </p:nvSpPr>
          <p:spPr bwMode="auto">
            <a:xfrm>
              <a:off x="3860" y="23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1" name="AutoShape 71"/>
            <p:cNvSpPr>
              <a:spLocks noChangeArrowheads="1"/>
            </p:cNvSpPr>
            <p:nvPr/>
          </p:nvSpPr>
          <p:spPr bwMode="auto">
            <a:xfrm>
              <a:off x="4416" y="1941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2" name="AutoShape 72"/>
            <p:cNvSpPr>
              <a:spLocks noChangeArrowheads="1"/>
            </p:cNvSpPr>
            <p:nvPr/>
          </p:nvSpPr>
          <p:spPr bwMode="auto">
            <a:xfrm>
              <a:off x="4416" y="1075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3" name="AutoShape 73"/>
            <p:cNvSpPr>
              <a:spLocks noChangeArrowheads="1"/>
            </p:cNvSpPr>
            <p:nvPr/>
          </p:nvSpPr>
          <p:spPr bwMode="auto">
            <a:xfrm>
              <a:off x="4416" y="1365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4" name="AutoShape 74"/>
            <p:cNvSpPr>
              <a:spLocks noChangeArrowheads="1"/>
            </p:cNvSpPr>
            <p:nvPr/>
          </p:nvSpPr>
          <p:spPr bwMode="auto">
            <a:xfrm>
              <a:off x="4416" y="1658"/>
              <a:ext cx="288" cy="24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5" name="Oval 75"/>
            <p:cNvSpPr>
              <a:spLocks noChangeArrowheads="1"/>
            </p:cNvSpPr>
            <p:nvPr/>
          </p:nvSpPr>
          <p:spPr bwMode="auto">
            <a:xfrm>
              <a:off x="4052" y="20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6" name="Line 76"/>
            <p:cNvSpPr>
              <a:spLocks noChangeShapeType="1"/>
            </p:cNvSpPr>
            <p:nvPr/>
          </p:nvSpPr>
          <p:spPr bwMode="auto">
            <a:xfrm>
              <a:off x="3504" y="2016"/>
              <a:ext cx="9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7" name="Oval 77"/>
            <p:cNvSpPr>
              <a:spLocks noChangeArrowheads="1"/>
            </p:cNvSpPr>
            <p:nvPr/>
          </p:nvSpPr>
          <p:spPr bwMode="auto">
            <a:xfrm>
              <a:off x="3476" y="198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4224" y="1824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3744" y="1776"/>
              <a:ext cx="67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Line 80"/>
            <p:cNvSpPr>
              <a:spLocks noChangeShapeType="1"/>
            </p:cNvSpPr>
            <p:nvPr/>
          </p:nvSpPr>
          <p:spPr bwMode="auto">
            <a:xfrm>
              <a:off x="3504" y="1440"/>
              <a:ext cx="9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3888" y="1488"/>
              <a:ext cx="52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4080" y="1536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Oval 83"/>
            <p:cNvSpPr>
              <a:spLocks noChangeArrowheads="1"/>
            </p:cNvSpPr>
            <p:nvPr/>
          </p:nvSpPr>
          <p:spPr bwMode="auto">
            <a:xfrm>
              <a:off x="3476" y="170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4" name="Oval 84"/>
            <p:cNvSpPr>
              <a:spLocks noChangeArrowheads="1"/>
            </p:cNvSpPr>
            <p:nvPr/>
          </p:nvSpPr>
          <p:spPr bwMode="auto">
            <a:xfrm>
              <a:off x="4196" y="18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5" name="Oval 85"/>
            <p:cNvSpPr>
              <a:spLocks noChangeArrowheads="1"/>
            </p:cNvSpPr>
            <p:nvPr/>
          </p:nvSpPr>
          <p:spPr bwMode="auto">
            <a:xfrm>
              <a:off x="3860" y="146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4224" y="1248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>
              <a:off x="3888" y="1200"/>
              <a:ext cx="52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>
              <a:off x="3504" y="1152"/>
              <a:ext cx="9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9" name="Oval 89"/>
            <p:cNvSpPr>
              <a:spLocks noChangeArrowheads="1"/>
            </p:cNvSpPr>
            <p:nvPr/>
          </p:nvSpPr>
          <p:spPr bwMode="auto">
            <a:xfrm>
              <a:off x="3476" y="142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0" name="Line 90"/>
            <p:cNvSpPr>
              <a:spLocks noChangeShapeType="1"/>
            </p:cNvSpPr>
            <p:nvPr/>
          </p:nvSpPr>
          <p:spPr bwMode="auto">
            <a:xfrm>
              <a:off x="4704" y="1200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4704" y="1488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4704" y="1776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Line 93"/>
            <p:cNvSpPr>
              <a:spLocks noChangeShapeType="1"/>
            </p:cNvSpPr>
            <p:nvPr/>
          </p:nvSpPr>
          <p:spPr bwMode="auto">
            <a:xfrm>
              <a:off x="4704" y="2064"/>
              <a:ext cx="1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Text Box 94"/>
            <p:cNvSpPr txBox="1">
              <a:spLocks noChangeArrowheads="1"/>
            </p:cNvSpPr>
            <p:nvPr/>
          </p:nvSpPr>
          <p:spPr bwMode="auto">
            <a:xfrm>
              <a:off x="4896" y="110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0</a:t>
              </a:r>
              <a:r>
                <a:rPr lang="en-GB" sz="1800" b="0">
                  <a:solidFill>
                    <a:schemeClr val="tx1"/>
                  </a:solidFill>
                </a:rPr>
                <a:t> = x'y'z'</a:t>
              </a:r>
            </a:p>
          </p:txBody>
        </p:sp>
        <p:sp>
          <p:nvSpPr>
            <p:cNvPr id="409695" name="Text Box 95"/>
            <p:cNvSpPr txBox="1">
              <a:spLocks noChangeArrowheads="1"/>
            </p:cNvSpPr>
            <p:nvPr/>
          </p:nvSpPr>
          <p:spPr bwMode="auto">
            <a:xfrm>
              <a:off x="4896" y="1680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2</a:t>
              </a:r>
              <a:r>
                <a:rPr lang="en-GB" sz="1800" b="0">
                  <a:solidFill>
                    <a:schemeClr val="tx1"/>
                  </a:solidFill>
                </a:rPr>
                <a:t> = x'yz'</a:t>
              </a:r>
            </a:p>
          </p:txBody>
        </p:sp>
        <p:sp>
          <p:nvSpPr>
            <p:cNvPr id="409696" name="Text Box 96"/>
            <p:cNvSpPr txBox="1">
              <a:spLocks noChangeArrowheads="1"/>
            </p:cNvSpPr>
            <p:nvPr/>
          </p:nvSpPr>
          <p:spPr bwMode="auto">
            <a:xfrm>
              <a:off x="4896" y="1968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3</a:t>
              </a:r>
              <a:r>
                <a:rPr lang="en-GB" sz="1800" b="0">
                  <a:solidFill>
                    <a:schemeClr val="tx1"/>
                  </a:solidFill>
                </a:rPr>
                <a:t> = x'yz</a:t>
              </a:r>
            </a:p>
          </p:txBody>
        </p:sp>
        <p:sp>
          <p:nvSpPr>
            <p:cNvPr id="409697" name="Text Box 97"/>
            <p:cNvSpPr txBox="1">
              <a:spLocks noChangeArrowheads="1"/>
            </p:cNvSpPr>
            <p:nvPr/>
          </p:nvSpPr>
          <p:spPr bwMode="auto">
            <a:xfrm>
              <a:off x="4896" y="254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5</a:t>
              </a:r>
              <a:r>
                <a:rPr lang="en-GB" sz="1800" b="0">
                  <a:solidFill>
                    <a:schemeClr val="tx1"/>
                  </a:solidFill>
                </a:rPr>
                <a:t> = xy'z</a:t>
              </a:r>
            </a:p>
          </p:txBody>
        </p:sp>
        <p:sp>
          <p:nvSpPr>
            <p:cNvPr id="409698" name="Text Box 98"/>
            <p:cNvSpPr txBox="1">
              <a:spLocks noChangeArrowheads="1"/>
            </p:cNvSpPr>
            <p:nvPr/>
          </p:nvSpPr>
          <p:spPr bwMode="auto">
            <a:xfrm>
              <a:off x="4896" y="225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4</a:t>
              </a:r>
              <a:r>
                <a:rPr lang="en-GB" sz="1800" b="0">
                  <a:solidFill>
                    <a:schemeClr val="tx1"/>
                  </a:solidFill>
                </a:rPr>
                <a:t> = xy'z'</a:t>
              </a:r>
            </a:p>
          </p:txBody>
        </p:sp>
        <p:sp>
          <p:nvSpPr>
            <p:cNvPr id="409699" name="Text Box 99"/>
            <p:cNvSpPr txBox="1">
              <a:spLocks noChangeArrowheads="1"/>
            </p:cNvSpPr>
            <p:nvPr/>
          </p:nvSpPr>
          <p:spPr bwMode="auto">
            <a:xfrm>
              <a:off x="4896" y="283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6</a:t>
              </a:r>
              <a:r>
                <a:rPr lang="en-GB" sz="1800" b="0">
                  <a:solidFill>
                    <a:schemeClr val="tx1"/>
                  </a:solidFill>
                </a:rPr>
                <a:t> = xyz'</a:t>
              </a:r>
            </a:p>
          </p:txBody>
        </p:sp>
        <p:sp>
          <p:nvSpPr>
            <p:cNvPr id="409700" name="Text Box 100"/>
            <p:cNvSpPr txBox="1">
              <a:spLocks noChangeArrowheads="1"/>
            </p:cNvSpPr>
            <p:nvPr/>
          </p:nvSpPr>
          <p:spPr bwMode="auto">
            <a:xfrm>
              <a:off x="4896" y="3120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800" b="0">
                  <a:solidFill>
                    <a:schemeClr val="tx1"/>
                  </a:solidFill>
                </a:rPr>
                <a:t>F</a:t>
              </a:r>
              <a:r>
                <a:rPr lang="en-GB" sz="1800" b="0" baseline="-25000">
                  <a:solidFill>
                    <a:schemeClr val="tx1"/>
                  </a:solidFill>
                </a:rPr>
                <a:t>7</a:t>
              </a:r>
              <a:r>
                <a:rPr lang="en-GB" sz="1800" b="0">
                  <a:solidFill>
                    <a:schemeClr val="tx1"/>
                  </a:solidFill>
                </a:rPr>
                <a:t> = xyz</a:t>
              </a:r>
            </a:p>
          </p:txBody>
        </p:sp>
      </p:grpSp>
      <p:sp>
        <p:nvSpPr>
          <p:cNvPr id="409701" name="Text Box 101"/>
          <p:cNvSpPr txBox="1">
            <a:spLocks noChangeArrowheads="1"/>
          </p:cNvSpPr>
          <p:nvPr/>
        </p:nvSpPr>
        <p:spPr bwMode="auto">
          <a:xfrm>
            <a:off x="746125" y="879475"/>
            <a:ext cx="1885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Truth Table:</a:t>
            </a:r>
          </a:p>
        </p:txBody>
      </p:sp>
      <p:sp>
        <p:nvSpPr>
          <p:cNvPr id="409702" name="Rectangle 102"/>
          <p:cNvSpPr>
            <a:spLocks noChangeArrowheads="1"/>
          </p:cNvSpPr>
          <p:nvPr/>
        </p:nvSpPr>
        <p:spPr bwMode="auto">
          <a:xfrm>
            <a:off x="2133600" y="4114800"/>
            <a:ext cx="11430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3" name="Text Box 103"/>
          <p:cNvSpPr txBox="1">
            <a:spLocks noChangeArrowheads="1"/>
          </p:cNvSpPr>
          <p:nvPr/>
        </p:nvSpPr>
        <p:spPr bwMode="auto">
          <a:xfrm>
            <a:off x="2209800" y="4711700"/>
            <a:ext cx="996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  3-to-8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Decoder</a:t>
            </a:r>
          </a:p>
        </p:txBody>
      </p:sp>
      <p:sp>
        <p:nvSpPr>
          <p:cNvPr id="409704" name="Line 104"/>
          <p:cNvSpPr>
            <a:spLocks noChangeShapeType="1"/>
          </p:cNvSpPr>
          <p:nvPr/>
        </p:nvSpPr>
        <p:spPr bwMode="auto">
          <a:xfrm flipH="1">
            <a:off x="1828800" y="47275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5" name="Line 105"/>
          <p:cNvSpPr>
            <a:spLocks noChangeShapeType="1"/>
          </p:cNvSpPr>
          <p:nvPr/>
        </p:nvSpPr>
        <p:spPr bwMode="auto">
          <a:xfrm flipH="1">
            <a:off x="1828800" y="50323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6" name="Text Box 106"/>
          <p:cNvSpPr txBox="1">
            <a:spLocks noChangeArrowheads="1"/>
          </p:cNvSpPr>
          <p:nvPr/>
        </p:nvSpPr>
        <p:spPr bwMode="auto">
          <a:xfrm>
            <a:off x="1609725" y="4613275"/>
            <a:ext cx="2762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707" name="Text Box 107"/>
          <p:cNvSpPr txBox="1">
            <a:spLocks noChangeArrowheads="1"/>
          </p:cNvSpPr>
          <p:nvPr/>
        </p:nvSpPr>
        <p:spPr bwMode="auto">
          <a:xfrm>
            <a:off x="1600200" y="4906963"/>
            <a:ext cx="2762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Y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708" name="Text Box 108"/>
          <p:cNvSpPr txBox="1">
            <a:spLocks noChangeArrowheads="1"/>
          </p:cNvSpPr>
          <p:nvPr/>
        </p:nvSpPr>
        <p:spPr bwMode="auto">
          <a:xfrm>
            <a:off x="3597275" y="4286250"/>
            <a:ext cx="325438" cy="173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F0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F1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F2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F3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F4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F5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F6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F7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709" name="Line 109"/>
          <p:cNvSpPr>
            <a:spLocks noChangeShapeType="1"/>
          </p:cNvSpPr>
          <p:nvPr/>
        </p:nvSpPr>
        <p:spPr bwMode="auto">
          <a:xfrm flipH="1">
            <a:off x="3284538" y="44132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0" name="Line 110"/>
          <p:cNvSpPr>
            <a:spLocks noChangeShapeType="1"/>
          </p:cNvSpPr>
          <p:nvPr/>
        </p:nvSpPr>
        <p:spPr bwMode="auto">
          <a:xfrm flipH="1">
            <a:off x="3276600" y="46355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1" name="Line 111"/>
          <p:cNvSpPr>
            <a:spLocks noChangeShapeType="1"/>
          </p:cNvSpPr>
          <p:nvPr/>
        </p:nvSpPr>
        <p:spPr bwMode="auto">
          <a:xfrm flipH="1">
            <a:off x="3270250" y="48450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2" name="Line 112"/>
          <p:cNvSpPr>
            <a:spLocks noChangeShapeType="1"/>
          </p:cNvSpPr>
          <p:nvPr/>
        </p:nvSpPr>
        <p:spPr bwMode="auto">
          <a:xfrm flipH="1">
            <a:off x="3276600" y="50673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3" name="Line 113"/>
          <p:cNvSpPr>
            <a:spLocks noChangeShapeType="1"/>
          </p:cNvSpPr>
          <p:nvPr/>
        </p:nvSpPr>
        <p:spPr bwMode="auto">
          <a:xfrm flipH="1">
            <a:off x="1828800" y="529113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4" name="Text Box 114"/>
          <p:cNvSpPr txBox="1">
            <a:spLocks noChangeArrowheads="1"/>
          </p:cNvSpPr>
          <p:nvPr/>
        </p:nvSpPr>
        <p:spPr bwMode="auto">
          <a:xfrm>
            <a:off x="1600200" y="5165725"/>
            <a:ext cx="2682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1"/>
                </a:solidFill>
                <a:latin typeface="Times New Roman" pitchFamily="18" charset="0"/>
              </a:rPr>
              <a:t>Z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715" name="Line 115"/>
          <p:cNvSpPr>
            <a:spLocks noChangeShapeType="1"/>
          </p:cNvSpPr>
          <p:nvPr/>
        </p:nvSpPr>
        <p:spPr bwMode="auto">
          <a:xfrm flipH="1">
            <a:off x="3282950" y="5257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6" name="Line 116"/>
          <p:cNvSpPr>
            <a:spLocks noChangeShapeType="1"/>
          </p:cNvSpPr>
          <p:nvPr/>
        </p:nvSpPr>
        <p:spPr bwMode="auto">
          <a:xfrm flipH="1">
            <a:off x="3282950" y="54800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7" name="Line 117"/>
          <p:cNvSpPr>
            <a:spLocks noChangeShapeType="1"/>
          </p:cNvSpPr>
          <p:nvPr/>
        </p:nvSpPr>
        <p:spPr bwMode="auto">
          <a:xfrm flipH="1">
            <a:off x="3276600" y="57023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8" name="Line 118"/>
          <p:cNvSpPr>
            <a:spLocks noChangeShapeType="1"/>
          </p:cNvSpPr>
          <p:nvPr/>
        </p:nvSpPr>
        <p:spPr bwMode="auto">
          <a:xfrm flipH="1">
            <a:off x="3276600" y="58991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44538" cy="268288"/>
          </a:xfrm>
        </p:spPr>
        <p:txBody>
          <a:bodyPr/>
          <a:lstStyle/>
          <a:p>
            <a:r>
              <a:rPr lang="en-US" sz="2000" b="0"/>
              <a:t>Implementing Functions Using Decoders</a:t>
            </a:r>
            <a:endParaRPr lang="en-US" sz="1800" b="0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575050"/>
          </a:xfrm>
        </p:spPr>
        <p:txBody>
          <a:bodyPr/>
          <a:lstStyle/>
          <a:p>
            <a:r>
              <a:rPr lang="en-US" sz="2200"/>
              <a:t>Any n-variable logic function can be implemented using a single n-to-2</a:t>
            </a:r>
            <a:r>
              <a:rPr lang="en-US" sz="2200" baseline="30000"/>
              <a:t>n </a:t>
            </a:r>
            <a:r>
              <a:rPr lang="en-US" sz="2200"/>
              <a:t>decoder to generate the minterms</a:t>
            </a:r>
          </a:p>
          <a:p>
            <a:pPr lvl="1"/>
            <a:r>
              <a:rPr lang="en-US"/>
              <a:t>OR gate forms the sum.</a:t>
            </a:r>
          </a:p>
          <a:p>
            <a:pPr lvl="1"/>
            <a:r>
              <a:rPr lang="en-US"/>
              <a:t>The output lines of the decoder corresponding to the minterms of the function are used as inputs to the or gate.</a:t>
            </a:r>
          </a:p>
          <a:p>
            <a:pPr>
              <a:spcBef>
                <a:spcPct val="50000"/>
              </a:spcBef>
            </a:pPr>
            <a:r>
              <a:rPr lang="en-US" sz="2200"/>
              <a:t>Any combinational circuit with </a:t>
            </a:r>
            <a:r>
              <a:rPr lang="en-US" sz="2200" i="1"/>
              <a:t>n</a:t>
            </a:r>
            <a:r>
              <a:rPr lang="en-US" sz="2200"/>
              <a:t> inputs and </a:t>
            </a:r>
            <a:r>
              <a:rPr lang="en-US" sz="2200" i="1"/>
              <a:t>m</a:t>
            </a:r>
            <a:r>
              <a:rPr lang="en-US" sz="2200"/>
              <a:t> outputs can be implemented with an n-to-2</a:t>
            </a:r>
            <a:r>
              <a:rPr lang="en-US" sz="2200" baseline="30000"/>
              <a:t>n</a:t>
            </a:r>
            <a:r>
              <a:rPr lang="en-US" sz="2200"/>
              <a:t> decoder with </a:t>
            </a:r>
            <a:r>
              <a:rPr lang="en-US" sz="2200" i="1"/>
              <a:t>m</a:t>
            </a:r>
            <a:r>
              <a:rPr lang="en-US" sz="2200"/>
              <a:t> OR gates.</a:t>
            </a:r>
          </a:p>
          <a:p>
            <a:pPr>
              <a:spcBef>
                <a:spcPct val="50000"/>
              </a:spcBef>
            </a:pPr>
            <a:r>
              <a:rPr lang="en-US" sz="2200"/>
              <a:t>Suitable when a circuit has many outputs, and each output function is expressed with few minterms.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71475"/>
            <a:ext cx="744537" cy="201613"/>
          </a:xfrm>
        </p:spPr>
        <p:txBody>
          <a:bodyPr/>
          <a:lstStyle/>
          <a:p>
            <a:r>
              <a:rPr lang="en-US" sz="2000" b="0"/>
              <a:t>Implementing Functions Using Decoders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5063" y="1185863"/>
            <a:ext cx="4035425" cy="646112"/>
          </a:xfrm>
          <a:noFill/>
          <a:ln/>
        </p:spPr>
        <p:txBody>
          <a:bodyPr/>
          <a:lstStyle/>
          <a:p>
            <a:r>
              <a:rPr lang="en-US"/>
              <a:t>Example:  Full adder</a:t>
            </a:r>
            <a:endParaRPr lang="en-US" sz="1800"/>
          </a:p>
          <a:p>
            <a:pPr lvl="1">
              <a:buFontTx/>
              <a:buNone/>
            </a:pPr>
            <a:r>
              <a:rPr lang="en-US" sz="1600"/>
              <a:t>S(x, y, z) = </a:t>
            </a:r>
            <a:r>
              <a:rPr lang="en-US" sz="1600">
                <a:latin typeface="Symbol" pitchFamily="18" charset="2"/>
              </a:rPr>
              <a:t>S</a:t>
            </a:r>
            <a:r>
              <a:rPr lang="en-US" sz="1600"/>
              <a:t> (1,2,4,7)</a:t>
            </a:r>
          </a:p>
          <a:p>
            <a:pPr lvl="1">
              <a:buFontTx/>
              <a:buNone/>
            </a:pPr>
            <a:r>
              <a:rPr lang="en-US" sz="1600"/>
              <a:t>C(x, y, z) = </a:t>
            </a:r>
            <a:r>
              <a:rPr lang="en-US" sz="1600">
                <a:latin typeface="Symbol" pitchFamily="18" charset="2"/>
              </a:rPr>
              <a:t>S</a:t>
            </a:r>
            <a:r>
              <a:rPr lang="en-US" sz="1600"/>
              <a:t> (3,5,6,7)</a:t>
            </a:r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2646363" y="3581400"/>
            <a:ext cx="11430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2633663" y="3656013"/>
            <a:ext cx="969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sz="1600" b="0">
                <a:solidFill>
                  <a:schemeClr val="tx1"/>
                </a:solidFill>
              </a:rPr>
              <a:t>3-to-8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sz="1600" b="0">
                <a:solidFill>
                  <a:schemeClr val="tx1"/>
                </a:solidFill>
              </a:rPr>
              <a:t>Decoder</a:t>
            </a:r>
            <a:endParaRPr lang="en-GB" sz="2000" b="0">
              <a:solidFill>
                <a:schemeClr val="tx1"/>
              </a:solidFill>
            </a:endParaRPr>
          </a:p>
        </p:txBody>
      </p:sp>
      <p:sp>
        <p:nvSpPr>
          <p:cNvPr id="411654" name="Text Box 6"/>
          <p:cNvSpPr txBox="1">
            <a:spLocks noChangeArrowheads="1"/>
          </p:cNvSpPr>
          <p:nvPr/>
        </p:nvSpPr>
        <p:spPr bwMode="auto">
          <a:xfrm>
            <a:off x="2646363" y="4343400"/>
            <a:ext cx="457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S</a:t>
            </a:r>
            <a:r>
              <a:rPr lang="en-GB" sz="1400" baseline="-25000">
                <a:solidFill>
                  <a:schemeClr val="tx1"/>
                </a:solidFill>
              </a:rPr>
              <a:t>2</a:t>
            </a:r>
            <a:endParaRPr lang="en-GB" sz="1600" b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GB" sz="1200" b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S</a:t>
            </a:r>
            <a:r>
              <a:rPr lang="en-GB" sz="1400" baseline="-25000">
                <a:solidFill>
                  <a:schemeClr val="tx1"/>
                </a:solidFill>
              </a:rPr>
              <a:t>1</a:t>
            </a:r>
            <a:endParaRPr lang="en-GB" sz="14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GB" sz="12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S</a:t>
            </a:r>
            <a:r>
              <a:rPr lang="en-GB" sz="1400" baseline="-25000">
                <a:solidFill>
                  <a:schemeClr val="tx1"/>
                </a:solidFill>
              </a:rPr>
              <a:t>0</a:t>
            </a:r>
            <a:endParaRPr lang="en-GB" sz="2000" b="0">
              <a:solidFill>
                <a:schemeClr val="tx1"/>
              </a:solidFill>
            </a:endParaRPr>
          </a:p>
        </p:txBody>
      </p:sp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1905000" y="4322763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GB" sz="1600" b="0">
                <a:solidFill>
                  <a:schemeClr val="tx1"/>
                </a:solidFill>
              </a:rPr>
              <a:t>x</a:t>
            </a:r>
            <a:endParaRPr lang="en-GB" sz="2000" b="0">
              <a:solidFill>
                <a:schemeClr val="tx1"/>
              </a:solidFill>
            </a:endParaRPr>
          </a:p>
        </p:txBody>
      </p:sp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1905000" y="4703763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GB" sz="1600" b="0">
                <a:solidFill>
                  <a:schemeClr val="tx1"/>
                </a:solidFill>
              </a:rPr>
              <a:t>y</a:t>
            </a:r>
            <a:endParaRPr lang="en-GB" sz="2000" b="0">
              <a:solidFill>
                <a:schemeClr val="tx1"/>
              </a:solidFill>
            </a:endParaRPr>
          </a:p>
        </p:txBody>
      </p:sp>
      <p:sp>
        <p:nvSpPr>
          <p:cNvPr id="411657" name="Text Box 9"/>
          <p:cNvSpPr txBox="1">
            <a:spLocks noChangeArrowheads="1"/>
          </p:cNvSpPr>
          <p:nvPr/>
        </p:nvSpPr>
        <p:spPr bwMode="auto">
          <a:xfrm>
            <a:off x="1905000" y="5084763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GB" sz="1600" b="0">
                <a:solidFill>
                  <a:schemeClr val="tx1"/>
                </a:solidFill>
              </a:rPr>
              <a:t>z</a:t>
            </a:r>
            <a:endParaRPr lang="en-GB" sz="2000" b="0">
              <a:solidFill>
                <a:schemeClr val="tx1"/>
              </a:solidFill>
            </a:endParaRPr>
          </a:p>
        </p:txBody>
      </p:sp>
      <p:sp>
        <p:nvSpPr>
          <p:cNvPr id="411658" name="Line 10"/>
          <p:cNvSpPr>
            <a:spLocks noChangeShapeType="1"/>
          </p:cNvSpPr>
          <p:nvPr/>
        </p:nvSpPr>
        <p:spPr bwMode="auto">
          <a:xfrm>
            <a:off x="2189163" y="44958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59" name="Line 11"/>
          <p:cNvSpPr>
            <a:spLocks noChangeShapeType="1"/>
          </p:cNvSpPr>
          <p:nvPr/>
        </p:nvSpPr>
        <p:spPr bwMode="auto">
          <a:xfrm>
            <a:off x="2189163" y="52578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0" name="Line 12"/>
          <p:cNvSpPr>
            <a:spLocks noChangeShapeType="1"/>
          </p:cNvSpPr>
          <p:nvPr/>
        </p:nvSpPr>
        <p:spPr bwMode="auto">
          <a:xfrm>
            <a:off x="2189163" y="48768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3560763" y="3657600"/>
            <a:ext cx="304800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0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1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2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3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4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5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6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  <a:buFontTx/>
              <a:buNone/>
            </a:pPr>
            <a:r>
              <a:rPr lang="en-GB" sz="1400">
                <a:solidFill>
                  <a:schemeClr val="tx1"/>
                </a:solidFill>
              </a:rPr>
              <a:t>7</a:t>
            </a:r>
            <a:endParaRPr lang="en-GB" sz="2000" b="0">
              <a:solidFill>
                <a:schemeClr val="tx1"/>
              </a:solidFill>
            </a:endParaRPr>
          </a:p>
        </p:txBody>
      </p:sp>
      <p:sp>
        <p:nvSpPr>
          <p:cNvPr id="411662" name="Line 14"/>
          <p:cNvSpPr>
            <a:spLocks noChangeShapeType="1"/>
          </p:cNvSpPr>
          <p:nvPr/>
        </p:nvSpPr>
        <p:spPr bwMode="auto">
          <a:xfrm>
            <a:off x="3789363" y="4038600"/>
            <a:ext cx="1828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3" name="Line 15"/>
          <p:cNvSpPr>
            <a:spLocks noChangeShapeType="1"/>
          </p:cNvSpPr>
          <p:nvPr/>
        </p:nvSpPr>
        <p:spPr bwMode="auto">
          <a:xfrm>
            <a:off x="3789363" y="43434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4" name="Line 16"/>
          <p:cNvSpPr>
            <a:spLocks noChangeShapeType="1"/>
          </p:cNvSpPr>
          <p:nvPr/>
        </p:nvSpPr>
        <p:spPr bwMode="auto">
          <a:xfrm>
            <a:off x="3789363" y="4876800"/>
            <a:ext cx="68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5" name="Line 17"/>
          <p:cNvSpPr>
            <a:spLocks noChangeShapeType="1"/>
          </p:cNvSpPr>
          <p:nvPr/>
        </p:nvSpPr>
        <p:spPr bwMode="auto">
          <a:xfrm>
            <a:off x="3789363" y="5562600"/>
            <a:ext cx="1600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6" name="Line 18"/>
          <p:cNvSpPr>
            <a:spLocks noChangeShapeType="1"/>
          </p:cNvSpPr>
          <p:nvPr/>
        </p:nvSpPr>
        <p:spPr bwMode="auto">
          <a:xfrm>
            <a:off x="4246563" y="4114800"/>
            <a:ext cx="1371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7" name="Line 19"/>
          <p:cNvSpPr>
            <a:spLocks noChangeShapeType="1"/>
          </p:cNvSpPr>
          <p:nvPr/>
        </p:nvSpPr>
        <p:spPr bwMode="auto">
          <a:xfrm>
            <a:off x="4246563" y="4114800"/>
            <a:ext cx="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8" name="Line 20"/>
          <p:cNvSpPr>
            <a:spLocks noChangeShapeType="1"/>
          </p:cNvSpPr>
          <p:nvPr/>
        </p:nvSpPr>
        <p:spPr bwMode="auto">
          <a:xfrm flipV="1">
            <a:off x="4475163" y="4191000"/>
            <a:ext cx="1143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69" name="Line 21"/>
          <p:cNvSpPr>
            <a:spLocks noChangeShapeType="1"/>
          </p:cNvSpPr>
          <p:nvPr/>
        </p:nvSpPr>
        <p:spPr bwMode="auto">
          <a:xfrm>
            <a:off x="4475163" y="4191000"/>
            <a:ext cx="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70" name="Line 22"/>
          <p:cNvSpPr>
            <a:spLocks noChangeShapeType="1"/>
          </p:cNvSpPr>
          <p:nvPr/>
        </p:nvSpPr>
        <p:spPr bwMode="auto">
          <a:xfrm>
            <a:off x="4703763" y="4267200"/>
            <a:ext cx="0" cy="1295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573713" y="3962400"/>
            <a:ext cx="533400" cy="381000"/>
            <a:chOff x="6768" y="11808"/>
            <a:chExt cx="1008" cy="792"/>
          </a:xfrm>
        </p:grpSpPr>
        <p:sp>
          <p:nvSpPr>
            <p:cNvPr id="411672" name="Freeform 24"/>
            <p:cNvSpPr>
              <a:spLocks/>
            </p:cNvSpPr>
            <p:nvPr/>
          </p:nvSpPr>
          <p:spPr bwMode="auto">
            <a:xfrm>
              <a:off x="6768" y="11808"/>
              <a:ext cx="144" cy="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432"/>
                </a:cxn>
                <a:cxn ang="0">
                  <a:pos x="0" y="864"/>
                </a:cxn>
              </a:cxnLst>
              <a:rect l="0" t="0" r="r" b="b"/>
              <a:pathLst>
                <a:path w="288" h="864">
                  <a:moveTo>
                    <a:pt x="0" y="0"/>
                  </a:moveTo>
                  <a:cubicBezTo>
                    <a:pt x="144" y="144"/>
                    <a:pt x="288" y="288"/>
                    <a:pt x="288" y="432"/>
                  </a:cubicBezTo>
                  <a:cubicBezTo>
                    <a:pt x="288" y="576"/>
                    <a:pt x="48" y="792"/>
                    <a:pt x="0" y="864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73" name="Line 25"/>
            <p:cNvSpPr>
              <a:spLocks noChangeShapeType="1"/>
            </p:cNvSpPr>
            <p:nvPr/>
          </p:nvSpPr>
          <p:spPr bwMode="auto">
            <a:xfrm>
              <a:off x="6768" y="11808"/>
              <a:ext cx="3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74" name="Line 26"/>
            <p:cNvSpPr>
              <a:spLocks noChangeShapeType="1"/>
            </p:cNvSpPr>
            <p:nvPr/>
          </p:nvSpPr>
          <p:spPr bwMode="auto">
            <a:xfrm>
              <a:off x="6768" y="12600"/>
              <a:ext cx="3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75" name="Freeform 27"/>
            <p:cNvSpPr>
              <a:spLocks/>
            </p:cNvSpPr>
            <p:nvPr/>
          </p:nvSpPr>
          <p:spPr bwMode="auto">
            <a:xfrm>
              <a:off x="7128" y="11808"/>
              <a:ext cx="64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144"/>
                </a:cxn>
                <a:cxn ang="0">
                  <a:pos x="576" y="432"/>
                </a:cxn>
              </a:cxnLst>
              <a:rect l="0" t="0" r="r" b="b"/>
              <a:pathLst>
                <a:path w="576" h="432">
                  <a:moveTo>
                    <a:pt x="0" y="0"/>
                  </a:moveTo>
                  <a:cubicBezTo>
                    <a:pt x="168" y="36"/>
                    <a:pt x="336" y="72"/>
                    <a:pt x="432" y="144"/>
                  </a:cubicBezTo>
                  <a:cubicBezTo>
                    <a:pt x="528" y="216"/>
                    <a:pt x="552" y="324"/>
                    <a:pt x="576" y="432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76" name="Freeform 28"/>
            <p:cNvSpPr>
              <a:spLocks/>
            </p:cNvSpPr>
            <p:nvPr/>
          </p:nvSpPr>
          <p:spPr bwMode="auto">
            <a:xfrm flipV="1">
              <a:off x="7128" y="12168"/>
              <a:ext cx="64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144"/>
                </a:cxn>
                <a:cxn ang="0">
                  <a:pos x="576" y="432"/>
                </a:cxn>
              </a:cxnLst>
              <a:rect l="0" t="0" r="r" b="b"/>
              <a:pathLst>
                <a:path w="576" h="432">
                  <a:moveTo>
                    <a:pt x="0" y="0"/>
                  </a:moveTo>
                  <a:cubicBezTo>
                    <a:pt x="168" y="36"/>
                    <a:pt x="336" y="72"/>
                    <a:pt x="432" y="144"/>
                  </a:cubicBezTo>
                  <a:cubicBezTo>
                    <a:pt x="528" y="216"/>
                    <a:pt x="552" y="324"/>
                    <a:pt x="576" y="432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677" name="Line 29"/>
          <p:cNvSpPr>
            <a:spLocks noChangeShapeType="1"/>
          </p:cNvSpPr>
          <p:nvPr/>
        </p:nvSpPr>
        <p:spPr bwMode="auto">
          <a:xfrm flipV="1">
            <a:off x="4703763" y="4267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638800" y="4953000"/>
            <a:ext cx="533400" cy="381000"/>
            <a:chOff x="6768" y="11808"/>
            <a:chExt cx="1008" cy="792"/>
          </a:xfrm>
        </p:grpSpPr>
        <p:sp>
          <p:nvSpPr>
            <p:cNvPr id="411679" name="Freeform 31"/>
            <p:cNvSpPr>
              <a:spLocks/>
            </p:cNvSpPr>
            <p:nvPr/>
          </p:nvSpPr>
          <p:spPr bwMode="auto">
            <a:xfrm>
              <a:off x="6768" y="11808"/>
              <a:ext cx="144" cy="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432"/>
                </a:cxn>
                <a:cxn ang="0">
                  <a:pos x="0" y="864"/>
                </a:cxn>
              </a:cxnLst>
              <a:rect l="0" t="0" r="r" b="b"/>
              <a:pathLst>
                <a:path w="288" h="864">
                  <a:moveTo>
                    <a:pt x="0" y="0"/>
                  </a:moveTo>
                  <a:cubicBezTo>
                    <a:pt x="144" y="144"/>
                    <a:pt x="288" y="288"/>
                    <a:pt x="288" y="432"/>
                  </a:cubicBezTo>
                  <a:cubicBezTo>
                    <a:pt x="288" y="576"/>
                    <a:pt x="48" y="792"/>
                    <a:pt x="0" y="864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80" name="Line 32"/>
            <p:cNvSpPr>
              <a:spLocks noChangeShapeType="1"/>
            </p:cNvSpPr>
            <p:nvPr/>
          </p:nvSpPr>
          <p:spPr bwMode="auto">
            <a:xfrm>
              <a:off x="6768" y="11808"/>
              <a:ext cx="3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81" name="Line 33"/>
            <p:cNvSpPr>
              <a:spLocks noChangeShapeType="1"/>
            </p:cNvSpPr>
            <p:nvPr/>
          </p:nvSpPr>
          <p:spPr bwMode="auto">
            <a:xfrm>
              <a:off x="6768" y="12600"/>
              <a:ext cx="3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82" name="Freeform 34"/>
            <p:cNvSpPr>
              <a:spLocks/>
            </p:cNvSpPr>
            <p:nvPr/>
          </p:nvSpPr>
          <p:spPr bwMode="auto">
            <a:xfrm>
              <a:off x="7128" y="11808"/>
              <a:ext cx="64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144"/>
                </a:cxn>
                <a:cxn ang="0">
                  <a:pos x="576" y="432"/>
                </a:cxn>
              </a:cxnLst>
              <a:rect l="0" t="0" r="r" b="b"/>
              <a:pathLst>
                <a:path w="576" h="432">
                  <a:moveTo>
                    <a:pt x="0" y="0"/>
                  </a:moveTo>
                  <a:cubicBezTo>
                    <a:pt x="168" y="36"/>
                    <a:pt x="336" y="72"/>
                    <a:pt x="432" y="144"/>
                  </a:cubicBezTo>
                  <a:cubicBezTo>
                    <a:pt x="528" y="216"/>
                    <a:pt x="552" y="324"/>
                    <a:pt x="576" y="432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83" name="Freeform 35"/>
            <p:cNvSpPr>
              <a:spLocks/>
            </p:cNvSpPr>
            <p:nvPr/>
          </p:nvSpPr>
          <p:spPr bwMode="auto">
            <a:xfrm flipV="1">
              <a:off x="7128" y="12168"/>
              <a:ext cx="64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144"/>
                </a:cxn>
                <a:cxn ang="0">
                  <a:pos x="576" y="432"/>
                </a:cxn>
              </a:cxnLst>
              <a:rect l="0" t="0" r="r" b="b"/>
              <a:pathLst>
                <a:path w="576" h="432">
                  <a:moveTo>
                    <a:pt x="0" y="0"/>
                  </a:moveTo>
                  <a:cubicBezTo>
                    <a:pt x="168" y="36"/>
                    <a:pt x="336" y="72"/>
                    <a:pt x="432" y="144"/>
                  </a:cubicBezTo>
                  <a:cubicBezTo>
                    <a:pt x="528" y="216"/>
                    <a:pt x="552" y="324"/>
                    <a:pt x="576" y="432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684" name="Line 36"/>
          <p:cNvSpPr>
            <a:spLocks noChangeShapeType="1"/>
          </p:cNvSpPr>
          <p:nvPr/>
        </p:nvSpPr>
        <p:spPr bwMode="auto">
          <a:xfrm>
            <a:off x="5389563" y="52578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85" name="Line 37"/>
          <p:cNvSpPr>
            <a:spLocks noChangeShapeType="1"/>
          </p:cNvSpPr>
          <p:nvPr/>
        </p:nvSpPr>
        <p:spPr bwMode="auto">
          <a:xfrm>
            <a:off x="3789363" y="5105400"/>
            <a:ext cx="1905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86" name="Line 38"/>
          <p:cNvSpPr>
            <a:spLocks noChangeShapeType="1"/>
          </p:cNvSpPr>
          <p:nvPr/>
        </p:nvSpPr>
        <p:spPr bwMode="auto">
          <a:xfrm>
            <a:off x="3789363" y="5334000"/>
            <a:ext cx="1447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87" name="Line 39"/>
          <p:cNvSpPr>
            <a:spLocks noChangeShapeType="1"/>
          </p:cNvSpPr>
          <p:nvPr/>
        </p:nvSpPr>
        <p:spPr bwMode="auto">
          <a:xfrm>
            <a:off x="3789363" y="4572000"/>
            <a:ext cx="1600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88" name="Line 40"/>
          <p:cNvSpPr>
            <a:spLocks noChangeShapeType="1"/>
          </p:cNvSpPr>
          <p:nvPr/>
        </p:nvSpPr>
        <p:spPr bwMode="auto">
          <a:xfrm>
            <a:off x="5237163" y="51816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89" name="Line 41"/>
          <p:cNvSpPr>
            <a:spLocks noChangeShapeType="1"/>
          </p:cNvSpPr>
          <p:nvPr/>
        </p:nvSpPr>
        <p:spPr bwMode="auto">
          <a:xfrm>
            <a:off x="5237163" y="51816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90" name="Line 42"/>
          <p:cNvSpPr>
            <a:spLocks noChangeShapeType="1"/>
          </p:cNvSpPr>
          <p:nvPr/>
        </p:nvSpPr>
        <p:spPr bwMode="auto">
          <a:xfrm>
            <a:off x="5389563" y="52578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91" name="Line 43"/>
          <p:cNvSpPr>
            <a:spLocks noChangeShapeType="1"/>
          </p:cNvSpPr>
          <p:nvPr/>
        </p:nvSpPr>
        <p:spPr bwMode="auto">
          <a:xfrm>
            <a:off x="5389563" y="50292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92" name="Line 44"/>
          <p:cNvSpPr>
            <a:spLocks noChangeShapeType="1"/>
          </p:cNvSpPr>
          <p:nvPr/>
        </p:nvSpPr>
        <p:spPr bwMode="auto">
          <a:xfrm>
            <a:off x="5389563" y="4572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93" name="Oval 45"/>
          <p:cNvSpPr>
            <a:spLocks noChangeArrowheads="1"/>
          </p:cNvSpPr>
          <p:nvPr/>
        </p:nvSpPr>
        <p:spPr bwMode="auto">
          <a:xfrm>
            <a:off x="4651375" y="55292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94" name="Line 46"/>
          <p:cNvSpPr>
            <a:spLocks noChangeShapeType="1"/>
          </p:cNvSpPr>
          <p:nvPr/>
        </p:nvSpPr>
        <p:spPr bwMode="auto">
          <a:xfrm>
            <a:off x="6175375" y="5140325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95" name="Line 47"/>
          <p:cNvSpPr>
            <a:spLocks noChangeShapeType="1"/>
          </p:cNvSpPr>
          <p:nvPr/>
        </p:nvSpPr>
        <p:spPr bwMode="auto">
          <a:xfrm>
            <a:off x="6107113" y="4130675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96" name="Text Box 48"/>
          <p:cNvSpPr txBox="1">
            <a:spLocks noChangeArrowheads="1"/>
          </p:cNvSpPr>
          <p:nvPr/>
        </p:nvSpPr>
        <p:spPr bwMode="auto">
          <a:xfrm>
            <a:off x="6532563" y="3962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GB" sz="1600" b="0">
                <a:solidFill>
                  <a:schemeClr val="tx1"/>
                </a:solidFill>
              </a:rPr>
              <a:t>S</a:t>
            </a:r>
            <a:endParaRPr lang="en-GB" sz="2000" b="0">
              <a:solidFill>
                <a:schemeClr val="tx1"/>
              </a:solidFill>
            </a:endParaRPr>
          </a:p>
        </p:txBody>
      </p:sp>
      <p:sp>
        <p:nvSpPr>
          <p:cNvPr id="411697" name="Text Box 49"/>
          <p:cNvSpPr txBox="1">
            <a:spLocks noChangeArrowheads="1"/>
          </p:cNvSpPr>
          <p:nvPr/>
        </p:nvSpPr>
        <p:spPr bwMode="auto">
          <a:xfrm>
            <a:off x="6532563" y="4953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GB" sz="1600" b="0">
                <a:solidFill>
                  <a:schemeClr val="tx1"/>
                </a:solidFill>
              </a:rPr>
              <a:t>C</a:t>
            </a:r>
            <a:endParaRPr lang="en-GB" sz="2000" b="0">
              <a:solidFill>
                <a:schemeClr val="tx1"/>
              </a:solidFill>
            </a:endParaRP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5778500" y="1204913"/>
            <a:ext cx="1830388" cy="2239962"/>
            <a:chOff x="3456" y="912"/>
            <a:chExt cx="1153" cy="1411"/>
          </a:xfrm>
        </p:grpSpPr>
        <p:graphicFrame>
          <p:nvGraphicFramePr>
            <p:cNvPr id="411699" name="Object 51"/>
            <p:cNvGraphicFramePr>
              <a:graphicFrameLocks noChangeAspect="1"/>
            </p:cNvGraphicFramePr>
            <p:nvPr/>
          </p:nvGraphicFramePr>
          <p:xfrm>
            <a:off x="3456" y="912"/>
            <a:ext cx="1153" cy="1411"/>
          </p:xfrm>
          <a:graphic>
            <a:graphicData uri="http://schemas.openxmlformats.org/presentationml/2006/ole">
              <p:oleObj spid="_x0000_s406530" name="Document" r:id="rId3" imgW="1831320" imgH="2334600" progId="Word.Document.8">
                <p:embed/>
              </p:oleObj>
            </a:graphicData>
          </a:graphic>
        </p:graphicFrame>
        <p:sp>
          <p:nvSpPr>
            <p:cNvPr id="411700" name="Line 52"/>
            <p:cNvSpPr>
              <a:spLocks noChangeShapeType="1"/>
            </p:cNvSpPr>
            <p:nvPr/>
          </p:nvSpPr>
          <p:spPr bwMode="auto">
            <a:xfrm>
              <a:off x="3504" y="1076"/>
              <a:ext cx="1104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674" name="Picture 2" descr="C:\My Documents\l5.htm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552450"/>
            <a:ext cx="3733800" cy="3052763"/>
          </a:xfrm>
          <a:prstGeom prst="rect">
            <a:avLst/>
          </a:prstGeom>
          <a:noFill/>
        </p:spPr>
      </p:pic>
      <p:sp>
        <p:nvSpPr>
          <p:cNvPr id="412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381000"/>
          </a:xfrm>
        </p:spPr>
        <p:txBody>
          <a:bodyPr/>
          <a:lstStyle/>
          <a:p>
            <a:r>
              <a:rPr lang="en-US" sz="1900" b="0">
                <a:effectLst>
                  <a:outerShdw blurRad="38100" dist="38100" dir="2700000" algn="tl">
                    <a:srgbClr val="C0C0C0"/>
                  </a:outerShdw>
                </a:effectLst>
              </a:rPr>
              <a:t>Standard MSI Binary Decoders Example</a:t>
            </a:r>
            <a:endParaRPr lang="en-US" sz="1800" b="0"/>
          </a:p>
        </p:txBody>
      </p:sp>
      <p:sp>
        <p:nvSpPr>
          <p:cNvPr id="412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739775"/>
            <a:ext cx="4419600" cy="533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/>
              <a:t>74138  (3-to-8 decoder)</a:t>
            </a:r>
            <a:endParaRPr lang="en-US" sz="3200"/>
          </a:p>
        </p:txBody>
      </p:sp>
      <p:sp>
        <p:nvSpPr>
          <p:cNvPr id="412677" name="Rectangle 5"/>
          <p:cNvSpPr>
            <a:spLocks noChangeArrowheads="1"/>
          </p:cNvSpPr>
          <p:nvPr/>
        </p:nvSpPr>
        <p:spPr bwMode="auto">
          <a:xfrm>
            <a:off x="1447800" y="5410200"/>
            <a:ext cx="3657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Times New Roman" pitchFamily="18" charset="0"/>
              </a:rPr>
              <a:t>(a) Logic circuit.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Times New Roman" pitchFamily="18" charset="0"/>
              </a:rPr>
              <a:t>(b) Package pin configuration.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Times New Roman" pitchFamily="18" charset="0"/>
              </a:rPr>
              <a:t>(c)  Function table. </a:t>
            </a:r>
          </a:p>
        </p:txBody>
      </p:sp>
      <p:pic>
        <p:nvPicPr>
          <p:cNvPr id="412678" name="Picture 6" descr="C:\temp\l5_htm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66800"/>
            <a:ext cx="3462338" cy="4419600"/>
          </a:xfrm>
          <a:prstGeom prst="rect">
            <a:avLst/>
          </a:prstGeom>
          <a:noFill/>
        </p:spPr>
      </p:pic>
      <p:pic>
        <p:nvPicPr>
          <p:cNvPr id="412679" name="Picture 7" descr="C:\temp\l5_htm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0588" y="3590925"/>
            <a:ext cx="40386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/>
          <p:cNvSpPr>
            <a:spLocks noGrp="1" noChangeArrowheads="1"/>
          </p:cNvSpPr>
          <p:nvPr>
            <p:ph type="title"/>
          </p:nvPr>
        </p:nvSpPr>
        <p:spPr>
          <a:xfrm>
            <a:off x="800100" y="152400"/>
            <a:ext cx="6667500" cy="457200"/>
          </a:xfrm>
          <a:noFill/>
          <a:ln/>
        </p:spPr>
        <p:txBody>
          <a:bodyPr wrap="square" lIns="92075" tIns="46038" rIns="92075" bIns="46038" anchor="b"/>
          <a:lstStyle/>
          <a:p>
            <a:r>
              <a:rPr lang="en-US"/>
              <a:t>Building a Binary Decoder with NAND Gates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264400" cy="4095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65000"/>
              </a:lnSpc>
            </a:pPr>
            <a:r>
              <a:rPr lang="en-US" sz="2000"/>
              <a:t>Start with a 2-bit decoder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Add an enable signal (E)</a:t>
            </a:r>
          </a:p>
        </p:txBody>
      </p:sp>
      <p:pic>
        <p:nvPicPr>
          <p:cNvPr id="401457" name="Picture 49" descr="AACFLPC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8226425" cy="4044950"/>
          </a:xfrm>
          <a:prstGeom prst="rect">
            <a:avLst/>
          </a:prstGeom>
          <a:noFill/>
        </p:spPr>
      </p:pic>
      <p:sp>
        <p:nvSpPr>
          <p:cNvPr id="401458" name="Text Box 50"/>
          <p:cNvSpPr txBox="1">
            <a:spLocks noChangeArrowheads="1"/>
          </p:cNvSpPr>
          <p:nvPr/>
        </p:nvSpPr>
        <p:spPr bwMode="auto">
          <a:xfrm>
            <a:off x="4632325" y="1066800"/>
            <a:ext cx="4511675" cy="1350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buFontTx/>
              <a:buNone/>
            </a:pPr>
            <a:r>
              <a:rPr lang="en-US"/>
              <a:t>Note: use of NANDs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>
                <a:solidFill>
                  <a:schemeClr val="tx2"/>
                </a:solidFill>
              </a:rPr>
              <a:t>only one 0 active!</a:t>
            </a:r>
          </a:p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           if E = 0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381000"/>
          </a:xfrm>
          <a:noFill/>
          <a:ln/>
        </p:spPr>
        <p:txBody>
          <a:bodyPr wrap="square" lIns="92075" tIns="46038" rIns="92075" bIns="46038" anchor="b"/>
          <a:lstStyle/>
          <a:p>
            <a:r>
              <a:rPr lang="en-US"/>
              <a:t>Use two 3 to 8 decoders to make 4 to 16 decoder</a:t>
            </a:r>
          </a:p>
        </p:txBody>
      </p:sp>
      <p:pic>
        <p:nvPicPr>
          <p:cNvPr id="403499" name="Picture 43" descr="C:\jobs\Marries\CH04\Tiff\AACFLPD0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90800"/>
            <a:ext cx="5027613" cy="3689350"/>
          </a:xfrm>
          <a:prstGeom prst="rect">
            <a:avLst/>
          </a:prstGeom>
          <a:noFill/>
        </p:spPr>
      </p:pic>
      <p:sp>
        <p:nvSpPr>
          <p:cNvPr id="403500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543800" cy="2209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Enable can also be active high</a:t>
            </a:r>
          </a:p>
          <a:p>
            <a:r>
              <a:rPr lang="en-US"/>
              <a:t>In this example, only one decoder can be active at a time.</a:t>
            </a:r>
          </a:p>
          <a:p>
            <a:r>
              <a:rPr lang="en-US">
                <a:solidFill>
                  <a:schemeClr val="accent1"/>
                </a:solidFill>
              </a:rPr>
              <a:t>x, y, z </a:t>
            </a:r>
            <a:r>
              <a:rPr lang="en-US"/>
              <a:t>effectively select output line for </a:t>
            </a:r>
            <a:r>
              <a:rPr lang="en-US">
                <a:solidFill>
                  <a:schemeClr val="accent1"/>
                </a:solidFill>
              </a:rPr>
              <a:t>w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3619500" cy="304800"/>
          </a:xfrm>
          <a:noFill/>
          <a:ln/>
        </p:spPr>
        <p:txBody>
          <a:bodyPr wrap="square" lIns="92075" tIns="46038" rIns="92075" bIns="46038" anchor="ctr"/>
          <a:lstStyle/>
          <a:p>
            <a:r>
              <a:rPr lang="en-US" b="0"/>
              <a:t>Encoders</a:t>
            </a:r>
            <a:endParaRPr lang="en-US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153400" cy="495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If the a decoder's output code has fewer bits than the input code, the device is usually called an encoder.</a:t>
            </a:r>
          </a:p>
          <a:p>
            <a:pPr>
              <a:buFontTx/>
              <a:buNone/>
            </a:pPr>
            <a:r>
              <a:rPr lang="en-US"/>
              <a:t>     e.g. 2</a:t>
            </a:r>
            <a:r>
              <a:rPr lang="en-US" baseline="30000"/>
              <a:t>n</a:t>
            </a:r>
            <a:r>
              <a:rPr lang="en-US"/>
              <a:t>-to-n  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/>
              <a:t>The simplest encoder is a 2</a:t>
            </a:r>
            <a:r>
              <a:rPr lang="en-US" baseline="30000"/>
              <a:t>n</a:t>
            </a:r>
            <a:r>
              <a:rPr lang="en-US"/>
              <a:t>-to-n binary encoder</a:t>
            </a:r>
          </a:p>
          <a:p>
            <a:pPr lvl="1"/>
            <a:r>
              <a:rPr lang="en-US"/>
              <a:t>O</a:t>
            </a:r>
            <a:r>
              <a:rPr lang="en-US" sz="2000"/>
              <a:t>ne of 2</a:t>
            </a:r>
            <a:r>
              <a:rPr lang="en-US" sz="2000" baseline="30000"/>
              <a:t>n</a:t>
            </a:r>
            <a:r>
              <a:rPr lang="en-US" sz="2000"/>
              <a:t> inputs = 1 </a:t>
            </a:r>
          </a:p>
          <a:p>
            <a:pPr lvl="1"/>
            <a:r>
              <a:rPr lang="en-US" sz="2000"/>
              <a:t>Output is an n-bit binary number</a:t>
            </a:r>
          </a:p>
          <a:p>
            <a:endParaRPr lang="en-US" sz="2000"/>
          </a:p>
          <a:p>
            <a:pPr>
              <a:buFontTx/>
              <a:buNone/>
            </a:pPr>
            <a:endParaRPr lang="en-US" sz="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29200" y="4267200"/>
            <a:ext cx="3516313" cy="1739900"/>
            <a:chOff x="3158" y="2788"/>
            <a:chExt cx="2215" cy="1096"/>
          </a:xfrm>
        </p:grpSpPr>
        <p:sp>
          <p:nvSpPr>
            <p:cNvPr id="432133" name="Rectangle 5"/>
            <p:cNvSpPr>
              <a:spLocks noChangeArrowheads="1"/>
            </p:cNvSpPr>
            <p:nvPr/>
          </p:nvSpPr>
          <p:spPr bwMode="auto">
            <a:xfrm>
              <a:off x="3892" y="2788"/>
              <a:ext cx="568" cy="1096"/>
            </a:xfrm>
            <a:prstGeom prst="rect">
              <a:avLst/>
            </a:prstGeom>
            <a:solidFill>
              <a:srgbClr val="EFD67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648" y="2976"/>
              <a:ext cx="240" cy="576"/>
              <a:chOff x="3648" y="2976"/>
              <a:chExt cx="240" cy="576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648" y="2976"/>
                <a:ext cx="240" cy="576"/>
                <a:chOff x="3648" y="2976"/>
                <a:chExt cx="240" cy="576"/>
              </a:xfrm>
            </p:grpSpPr>
            <p:sp>
              <p:nvSpPr>
                <p:cNvPr id="432136" name="Line 8"/>
                <p:cNvSpPr>
                  <a:spLocks noChangeShapeType="1"/>
                </p:cNvSpPr>
                <p:nvPr/>
              </p:nvSpPr>
              <p:spPr bwMode="auto">
                <a:xfrm>
                  <a:off x="3648" y="2976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7" name="Line 9"/>
                <p:cNvSpPr>
                  <a:spLocks noChangeShapeType="1"/>
                </p:cNvSpPr>
                <p:nvPr/>
              </p:nvSpPr>
              <p:spPr bwMode="auto">
                <a:xfrm>
                  <a:off x="3648" y="3072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8" name="Line 10"/>
                <p:cNvSpPr>
                  <a:spLocks noChangeShapeType="1"/>
                </p:cNvSpPr>
                <p:nvPr/>
              </p:nvSpPr>
              <p:spPr bwMode="auto">
                <a:xfrm>
                  <a:off x="3648" y="3168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9" name="Line 11"/>
                <p:cNvSpPr>
                  <a:spLocks noChangeShapeType="1"/>
                </p:cNvSpPr>
                <p:nvPr/>
              </p:nvSpPr>
              <p:spPr bwMode="auto">
                <a:xfrm>
                  <a:off x="3648" y="3552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2140" name="Rectangle 12"/>
              <p:cNvSpPr>
                <a:spLocks noChangeArrowheads="1"/>
              </p:cNvSpPr>
              <p:nvPr/>
            </p:nvSpPr>
            <p:spPr bwMode="auto">
              <a:xfrm>
                <a:off x="3686" y="3149"/>
                <a:ext cx="14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Times New Roman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Times New Roman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4464" y="2976"/>
              <a:ext cx="240" cy="576"/>
              <a:chOff x="4464" y="2976"/>
              <a:chExt cx="240" cy="576"/>
            </a:xfrm>
          </p:grpSpPr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4464" y="2976"/>
                <a:ext cx="240" cy="576"/>
                <a:chOff x="4464" y="2976"/>
                <a:chExt cx="240" cy="576"/>
              </a:xfrm>
            </p:grpSpPr>
            <p:sp>
              <p:nvSpPr>
                <p:cNvPr id="432143" name="Line 15"/>
                <p:cNvSpPr>
                  <a:spLocks noChangeShapeType="1"/>
                </p:cNvSpPr>
                <p:nvPr/>
              </p:nvSpPr>
              <p:spPr bwMode="auto">
                <a:xfrm>
                  <a:off x="4464" y="2976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4" name="Line 16"/>
                <p:cNvSpPr>
                  <a:spLocks noChangeShapeType="1"/>
                </p:cNvSpPr>
                <p:nvPr/>
              </p:nvSpPr>
              <p:spPr bwMode="auto">
                <a:xfrm>
                  <a:off x="4464" y="3072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5" name="Line 17"/>
                <p:cNvSpPr>
                  <a:spLocks noChangeShapeType="1"/>
                </p:cNvSpPr>
                <p:nvPr/>
              </p:nvSpPr>
              <p:spPr bwMode="auto">
                <a:xfrm>
                  <a:off x="4464" y="3168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6" name="Line 18"/>
                <p:cNvSpPr>
                  <a:spLocks noChangeShapeType="1"/>
                </p:cNvSpPr>
                <p:nvPr/>
              </p:nvSpPr>
              <p:spPr bwMode="auto">
                <a:xfrm>
                  <a:off x="4464" y="3552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2147" name="Rectangle 19"/>
              <p:cNvSpPr>
                <a:spLocks noChangeArrowheads="1"/>
              </p:cNvSpPr>
              <p:nvPr/>
            </p:nvSpPr>
            <p:spPr bwMode="auto">
              <a:xfrm>
                <a:off x="4502" y="3149"/>
                <a:ext cx="14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Times New Roman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Times New Roman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p:grpSp>
        <p:sp>
          <p:nvSpPr>
            <p:cNvPr id="432148" name="Rectangle 20"/>
            <p:cNvSpPr>
              <a:spLocks noChangeArrowheads="1"/>
            </p:cNvSpPr>
            <p:nvPr/>
          </p:nvSpPr>
          <p:spPr bwMode="auto">
            <a:xfrm>
              <a:off x="3158" y="3043"/>
              <a:ext cx="5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r>
                <a:rPr lang="en-US" sz="2000" baseline="30000">
                  <a:solidFill>
                    <a:schemeClr val="tx1"/>
                  </a:solidFill>
                  <a:latin typeface="Times New Roman" pitchFamily="18" charset="0"/>
                </a:rPr>
                <a:t>n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432149" name="Rectangle 21"/>
            <p:cNvSpPr>
              <a:spLocks noChangeArrowheads="1"/>
            </p:cNvSpPr>
            <p:nvPr/>
          </p:nvSpPr>
          <p:spPr bwMode="auto">
            <a:xfrm>
              <a:off x="4742" y="3043"/>
              <a:ext cx="6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</a:rPr>
                <a:t>n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432150" name="Rectangle 22"/>
            <p:cNvSpPr>
              <a:spLocks noChangeArrowheads="1"/>
            </p:cNvSpPr>
            <p:nvPr/>
          </p:nvSpPr>
          <p:spPr bwMode="auto">
            <a:xfrm>
              <a:off x="3926" y="2879"/>
              <a:ext cx="55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Binary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encoder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8" y="284163"/>
            <a:ext cx="8177212" cy="249237"/>
          </a:xfrm>
        </p:spPr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</a:rPr>
              <a:t>8-to-3  Binary Encoder</a:t>
            </a: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457200" y="685800"/>
            <a:ext cx="35179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GB" sz="2000">
                <a:solidFill>
                  <a:schemeClr val="tx1"/>
                </a:solidFill>
                <a:latin typeface="Times New Roman" pitchFamily="18" charset="0"/>
              </a:rPr>
              <a:t>At any one time, only 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GB" sz="2000">
                <a:solidFill>
                  <a:schemeClr val="tx1"/>
                </a:solidFill>
                <a:latin typeface="Times New Roman" pitchFamily="18" charset="0"/>
              </a:rPr>
              <a:t>one input line has a value of  1.</a:t>
            </a:r>
            <a:endParaRPr lang="en-GB" sz="20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30675" y="852488"/>
            <a:ext cx="4243388" cy="2041525"/>
            <a:chOff x="2602" y="537"/>
            <a:chExt cx="2673" cy="1286"/>
          </a:xfrm>
        </p:grpSpPr>
        <p:sp>
          <p:nvSpPr>
            <p:cNvPr id="431109" name="Rectangle 5"/>
            <p:cNvSpPr>
              <a:spLocks noChangeArrowheads="1"/>
            </p:cNvSpPr>
            <p:nvPr/>
          </p:nvSpPr>
          <p:spPr bwMode="auto">
            <a:xfrm>
              <a:off x="3424" y="551"/>
              <a:ext cx="4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Inputs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10" name="Rectangle 6"/>
            <p:cNvSpPr>
              <a:spLocks noChangeArrowheads="1"/>
            </p:cNvSpPr>
            <p:nvPr/>
          </p:nvSpPr>
          <p:spPr bwMode="auto">
            <a:xfrm>
              <a:off x="4766" y="551"/>
              <a:ext cx="5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Outputs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11" name="Rectangle 7"/>
            <p:cNvSpPr>
              <a:spLocks noChangeArrowheads="1"/>
            </p:cNvSpPr>
            <p:nvPr/>
          </p:nvSpPr>
          <p:spPr bwMode="auto">
            <a:xfrm>
              <a:off x="2602" y="537"/>
              <a:ext cx="1999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2" name="Line 8"/>
            <p:cNvSpPr>
              <a:spLocks noChangeShapeType="1"/>
            </p:cNvSpPr>
            <p:nvPr/>
          </p:nvSpPr>
          <p:spPr bwMode="auto">
            <a:xfrm>
              <a:off x="2602" y="537"/>
              <a:ext cx="1999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3" name="Rectangle 9"/>
            <p:cNvSpPr>
              <a:spLocks noChangeArrowheads="1"/>
            </p:cNvSpPr>
            <p:nvPr/>
          </p:nvSpPr>
          <p:spPr bwMode="auto">
            <a:xfrm>
              <a:off x="4601" y="537"/>
              <a:ext cx="12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4" name="Line 10"/>
            <p:cNvSpPr>
              <a:spLocks noChangeShapeType="1"/>
            </p:cNvSpPr>
            <p:nvPr/>
          </p:nvSpPr>
          <p:spPr bwMode="auto">
            <a:xfrm>
              <a:off x="4601" y="537"/>
              <a:ext cx="12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5" name="Line 11"/>
            <p:cNvSpPr>
              <a:spLocks noChangeShapeType="1"/>
            </p:cNvSpPr>
            <p:nvPr/>
          </p:nvSpPr>
          <p:spPr bwMode="auto">
            <a:xfrm>
              <a:off x="4601" y="537"/>
              <a:ext cx="1" cy="1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6" name="Rectangle 12"/>
            <p:cNvSpPr>
              <a:spLocks noChangeArrowheads="1"/>
            </p:cNvSpPr>
            <p:nvPr/>
          </p:nvSpPr>
          <p:spPr bwMode="auto">
            <a:xfrm>
              <a:off x="4613" y="537"/>
              <a:ext cx="97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7" name="Line 13"/>
            <p:cNvSpPr>
              <a:spLocks noChangeShapeType="1"/>
            </p:cNvSpPr>
            <p:nvPr/>
          </p:nvSpPr>
          <p:spPr bwMode="auto">
            <a:xfrm>
              <a:off x="4613" y="537"/>
              <a:ext cx="9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8" name="Rectangle 14"/>
            <p:cNvSpPr>
              <a:spLocks noChangeArrowheads="1"/>
            </p:cNvSpPr>
            <p:nvPr/>
          </p:nvSpPr>
          <p:spPr bwMode="auto">
            <a:xfrm>
              <a:off x="4710" y="537"/>
              <a:ext cx="11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9" name="Line 15"/>
            <p:cNvSpPr>
              <a:spLocks noChangeShapeType="1"/>
            </p:cNvSpPr>
            <p:nvPr/>
          </p:nvSpPr>
          <p:spPr bwMode="auto">
            <a:xfrm>
              <a:off x="4710" y="537"/>
              <a:ext cx="11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20" name="Line 16"/>
            <p:cNvSpPr>
              <a:spLocks noChangeShapeType="1"/>
            </p:cNvSpPr>
            <p:nvPr/>
          </p:nvSpPr>
          <p:spPr bwMode="auto">
            <a:xfrm>
              <a:off x="4710" y="537"/>
              <a:ext cx="1" cy="1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21" name="Rectangle 17"/>
            <p:cNvSpPr>
              <a:spLocks noChangeArrowheads="1"/>
            </p:cNvSpPr>
            <p:nvPr/>
          </p:nvSpPr>
          <p:spPr bwMode="auto">
            <a:xfrm>
              <a:off x="4721" y="537"/>
              <a:ext cx="550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22" name="Line 18"/>
            <p:cNvSpPr>
              <a:spLocks noChangeShapeType="1"/>
            </p:cNvSpPr>
            <p:nvPr/>
          </p:nvSpPr>
          <p:spPr bwMode="auto">
            <a:xfrm>
              <a:off x="4721" y="537"/>
              <a:ext cx="550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23" name="Rectangle 19"/>
            <p:cNvSpPr>
              <a:spLocks noChangeArrowheads="1"/>
            </p:cNvSpPr>
            <p:nvPr/>
          </p:nvSpPr>
          <p:spPr bwMode="auto">
            <a:xfrm>
              <a:off x="2645" y="760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24" name="Rectangle 20"/>
            <p:cNvSpPr>
              <a:spLocks noChangeArrowheads="1"/>
            </p:cNvSpPr>
            <p:nvPr/>
          </p:nvSpPr>
          <p:spPr bwMode="auto">
            <a:xfrm>
              <a:off x="2748" y="827"/>
              <a:ext cx="8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25" name="Rectangle 21"/>
            <p:cNvSpPr>
              <a:spLocks noChangeArrowheads="1"/>
            </p:cNvSpPr>
            <p:nvPr/>
          </p:nvSpPr>
          <p:spPr bwMode="auto">
            <a:xfrm>
              <a:off x="2890" y="760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26" name="Rectangle 22"/>
            <p:cNvSpPr>
              <a:spLocks noChangeArrowheads="1"/>
            </p:cNvSpPr>
            <p:nvPr/>
          </p:nvSpPr>
          <p:spPr bwMode="auto">
            <a:xfrm>
              <a:off x="2994" y="827"/>
              <a:ext cx="8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27" name="Rectangle 23"/>
            <p:cNvSpPr>
              <a:spLocks noChangeArrowheads="1"/>
            </p:cNvSpPr>
            <p:nvPr/>
          </p:nvSpPr>
          <p:spPr bwMode="auto">
            <a:xfrm>
              <a:off x="3142" y="760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28" name="Rectangle 24"/>
            <p:cNvSpPr>
              <a:spLocks noChangeArrowheads="1"/>
            </p:cNvSpPr>
            <p:nvPr/>
          </p:nvSpPr>
          <p:spPr bwMode="auto">
            <a:xfrm>
              <a:off x="3245" y="827"/>
              <a:ext cx="8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29" name="Rectangle 25"/>
            <p:cNvSpPr>
              <a:spLocks noChangeArrowheads="1"/>
            </p:cNvSpPr>
            <p:nvPr/>
          </p:nvSpPr>
          <p:spPr bwMode="auto">
            <a:xfrm>
              <a:off x="3394" y="760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0" name="Rectangle 26"/>
            <p:cNvSpPr>
              <a:spLocks noChangeArrowheads="1"/>
            </p:cNvSpPr>
            <p:nvPr/>
          </p:nvSpPr>
          <p:spPr bwMode="auto">
            <a:xfrm>
              <a:off x="3497" y="827"/>
              <a:ext cx="8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1" name="Rectangle 27"/>
            <p:cNvSpPr>
              <a:spLocks noChangeArrowheads="1"/>
            </p:cNvSpPr>
            <p:nvPr/>
          </p:nvSpPr>
          <p:spPr bwMode="auto">
            <a:xfrm>
              <a:off x="3645" y="760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2" name="Rectangle 28"/>
            <p:cNvSpPr>
              <a:spLocks noChangeArrowheads="1"/>
            </p:cNvSpPr>
            <p:nvPr/>
          </p:nvSpPr>
          <p:spPr bwMode="auto">
            <a:xfrm>
              <a:off x="3749" y="827"/>
              <a:ext cx="8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3" name="Rectangle 29"/>
            <p:cNvSpPr>
              <a:spLocks noChangeArrowheads="1"/>
            </p:cNvSpPr>
            <p:nvPr/>
          </p:nvSpPr>
          <p:spPr bwMode="auto">
            <a:xfrm>
              <a:off x="3897" y="760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4" name="Rectangle 30"/>
            <p:cNvSpPr>
              <a:spLocks noChangeArrowheads="1"/>
            </p:cNvSpPr>
            <p:nvPr/>
          </p:nvSpPr>
          <p:spPr bwMode="auto">
            <a:xfrm>
              <a:off x="4001" y="827"/>
              <a:ext cx="8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5" name="Rectangle 31"/>
            <p:cNvSpPr>
              <a:spLocks noChangeArrowheads="1"/>
            </p:cNvSpPr>
            <p:nvPr/>
          </p:nvSpPr>
          <p:spPr bwMode="auto">
            <a:xfrm>
              <a:off x="4149" y="760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6" name="Rectangle 32"/>
            <p:cNvSpPr>
              <a:spLocks noChangeArrowheads="1"/>
            </p:cNvSpPr>
            <p:nvPr/>
          </p:nvSpPr>
          <p:spPr bwMode="auto">
            <a:xfrm>
              <a:off x="4252" y="827"/>
              <a:ext cx="8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7" name="Rectangle 33"/>
            <p:cNvSpPr>
              <a:spLocks noChangeArrowheads="1"/>
            </p:cNvSpPr>
            <p:nvPr/>
          </p:nvSpPr>
          <p:spPr bwMode="auto">
            <a:xfrm>
              <a:off x="4401" y="760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8" name="Rectangle 34"/>
            <p:cNvSpPr>
              <a:spLocks noChangeArrowheads="1"/>
            </p:cNvSpPr>
            <p:nvPr/>
          </p:nvSpPr>
          <p:spPr bwMode="auto">
            <a:xfrm>
              <a:off x="4505" y="827"/>
              <a:ext cx="8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39" name="Rectangle 35"/>
            <p:cNvSpPr>
              <a:spLocks noChangeArrowheads="1"/>
            </p:cNvSpPr>
            <p:nvPr/>
          </p:nvSpPr>
          <p:spPr bwMode="auto">
            <a:xfrm>
              <a:off x="4774" y="76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sz="18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40" name="Rectangle 36"/>
            <p:cNvSpPr>
              <a:spLocks noChangeArrowheads="1"/>
            </p:cNvSpPr>
            <p:nvPr/>
          </p:nvSpPr>
          <p:spPr bwMode="auto">
            <a:xfrm>
              <a:off x="4964" y="76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sz="18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41" name="Rectangle 37"/>
            <p:cNvSpPr>
              <a:spLocks noChangeArrowheads="1"/>
            </p:cNvSpPr>
            <p:nvPr/>
          </p:nvSpPr>
          <p:spPr bwMode="auto">
            <a:xfrm>
              <a:off x="5149" y="76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sz="1800" baseline="-25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142" name="Rectangle 38"/>
            <p:cNvSpPr>
              <a:spLocks noChangeArrowheads="1"/>
            </p:cNvSpPr>
            <p:nvPr/>
          </p:nvSpPr>
          <p:spPr bwMode="auto">
            <a:xfrm>
              <a:off x="2602" y="752"/>
              <a:ext cx="237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43" name="Line 39"/>
            <p:cNvSpPr>
              <a:spLocks noChangeShapeType="1"/>
            </p:cNvSpPr>
            <p:nvPr/>
          </p:nvSpPr>
          <p:spPr bwMode="auto">
            <a:xfrm>
              <a:off x="2602" y="752"/>
              <a:ext cx="23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44" name="Rectangle 40"/>
            <p:cNvSpPr>
              <a:spLocks noChangeArrowheads="1"/>
            </p:cNvSpPr>
            <p:nvPr/>
          </p:nvSpPr>
          <p:spPr bwMode="auto">
            <a:xfrm>
              <a:off x="2839" y="752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45" name="Line 41"/>
            <p:cNvSpPr>
              <a:spLocks noChangeShapeType="1"/>
            </p:cNvSpPr>
            <p:nvPr/>
          </p:nvSpPr>
          <p:spPr bwMode="auto">
            <a:xfrm>
              <a:off x="2839" y="75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46" name="Line 42"/>
            <p:cNvSpPr>
              <a:spLocks noChangeShapeType="1"/>
            </p:cNvSpPr>
            <p:nvPr/>
          </p:nvSpPr>
          <p:spPr bwMode="auto">
            <a:xfrm>
              <a:off x="2839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47" name="Rectangle 43"/>
            <p:cNvSpPr>
              <a:spLocks noChangeArrowheads="1"/>
            </p:cNvSpPr>
            <p:nvPr/>
          </p:nvSpPr>
          <p:spPr bwMode="auto">
            <a:xfrm>
              <a:off x="2845" y="752"/>
              <a:ext cx="24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48" name="Line 44"/>
            <p:cNvSpPr>
              <a:spLocks noChangeShapeType="1"/>
            </p:cNvSpPr>
            <p:nvPr/>
          </p:nvSpPr>
          <p:spPr bwMode="auto">
            <a:xfrm>
              <a:off x="2845" y="752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49" name="Rectangle 45"/>
            <p:cNvSpPr>
              <a:spLocks noChangeArrowheads="1"/>
            </p:cNvSpPr>
            <p:nvPr/>
          </p:nvSpPr>
          <p:spPr bwMode="auto">
            <a:xfrm>
              <a:off x="3091" y="752"/>
              <a:ext cx="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0" name="Line 46"/>
            <p:cNvSpPr>
              <a:spLocks noChangeShapeType="1"/>
            </p:cNvSpPr>
            <p:nvPr/>
          </p:nvSpPr>
          <p:spPr bwMode="auto">
            <a:xfrm>
              <a:off x="3091" y="752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1" name="Line 47"/>
            <p:cNvSpPr>
              <a:spLocks noChangeShapeType="1"/>
            </p:cNvSpPr>
            <p:nvPr/>
          </p:nvSpPr>
          <p:spPr bwMode="auto">
            <a:xfrm>
              <a:off x="3091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2" name="Rectangle 48"/>
            <p:cNvSpPr>
              <a:spLocks noChangeArrowheads="1"/>
            </p:cNvSpPr>
            <p:nvPr/>
          </p:nvSpPr>
          <p:spPr bwMode="auto">
            <a:xfrm>
              <a:off x="3096" y="752"/>
              <a:ext cx="247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3" name="Line 49"/>
            <p:cNvSpPr>
              <a:spLocks noChangeShapeType="1"/>
            </p:cNvSpPr>
            <p:nvPr/>
          </p:nvSpPr>
          <p:spPr bwMode="auto">
            <a:xfrm>
              <a:off x="3096" y="752"/>
              <a:ext cx="24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4" name="Rectangle 50"/>
            <p:cNvSpPr>
              <a:spLocks noChangeArrowheads="1"/>
            </p:cNvSpPr>
            <p:nvPr/>
          </p:nvSpPr>
          <p:spPr bwMode="auto">
            <a:xfrm>
              <a:off x="3343" y="752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5" name="Line 51"/>
            <p:cNvSpPr>
              <a:spLocks noChangeShapeType="1"/>
            </p:cNvSpPr>
            <p:nvPr/>
          </p:nvSpPr>
          <p:spPr bwMode="auto">
            <a:xfrm>
              <a:off x="3343" y="75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6" name="Line 52"/>
            <p:cNvSpPr>
              <a:spLocks noChangeShapeType="1"/>
            </p:cNvSpPr>
            <p:nvPr/>
          </p:nvSpPr>
          <p:spPr bwMode="auto">
            <a:xfrm>
              <a:off x="3343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7" name="Rectangle 53"/>
            <p:cNvSpPr>
              <a:spLocks noChangeArrowheads="1"/>
            </p:cNvSpPr>
            <p:nvPr/>
          </p:nvSpPr>
          <p:spPr bwMode="auto">
            <a:xfrm>
              <a:off x="3349" y="752"/>
              <a:ext cx="24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8" name="Line 54"/>
            <p:cNvSpPr>
              <a:spLocks noChangeShapeType="1"/>
            </p:cNvSpPr>
            <p:nvPr/>
          </p:nvSpPr>
          <p:spPr bwMode="auto">
            <a:xfrm>
              <a:off x="3349" y="752"/>
              <a:ext cx="24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9" name="Rectangle 55"/>
            <p:cNvSpPr>
              <a:spLocks noChangeArrowheads="1"/>
            </p:cNvSpPr>
            <p:nvPr/>
          </p:nvSpPr>
          <p:spPr bwMode="auto">
            <a:xfrm>
              <a:off x="3594" y="752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0" name="Line 56"/>
            <p:cNvSpPr>
              <a:spLocks noChangeShapeType="1"/>
            </p:cNvSpPr>
            <p:nvPr/>
          </p:nvSpPr>
          <p:spPr bwMode="auto">
            <a:xfrm>
              <a:off x="3594" y="75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1" name="Line 57"/>
            <p:cNvSpPr>
              <a:spLocks noChangeShapeType="1"/>
            </p:cNvSpPr>
            <p:nvPr/>
          </p:nvSpPr>
          <p:spPr bwMode="auto">
            <a:xfrm>
              <a:off x="3594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2" name="Rectangle 58"/>
            <p:cNvSpPr>
              <a:spLocks noChangeArrowheads="1"/>
            </p:cNvSpPr>
            <p:nvPr/>
          </p:nvSpPr>
          <p:spPr bwMode="auto">
            <a:xfrm>
              <a:off x="3600" y="752"/>
              <a:ext cx="247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3" name="Line 59"/>
            <p:cNvSpPr>
              <a:spLocks noChangeShapeType="1"/>
            </p:cNvSpPr>
            <p:nvPr/>
          </p:nvSpPr>
          <p:spPr bwMode="auto">
            <a:xfrm>
              <a:off x="3600" y="752"/>
              <a:ext cx="24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4" name="Rectangle 60"/>
            <p:cNvSpPr>
              <a:spLocks noChangeArrowheads="1"/>
            </p:cNvSpPr>
            <p:nvPr/>
          </p:nvSpPr>
          <p:spPr bwMode="auto">
            <a:xfrm>
              <a:off x="3847" y="752"/>
              <a:ext cx="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5" name="Line 61"/>
            <p:cNvSpPr>
              <a:spLocks noChangeShapeType="1"/>
            </p:cNvSpPr>
            <p:nvPr/>
          </p:nvSpPr>
          <p:spPr bwMode="auto">
            <a:xfrm>
              <a:off x="3847" y="752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6" name="Line 62"/>
            <p:cNvSpPr>
              <a:spLocks noChangeShapeType="1"/>
            </p:cNvSpPr>
            <p:nvPr/>
          </p:nvSpPr>
          <p:spPr bwMode="auto">
            <a:xfrm>
              <a:off x="3847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7" name="Rectangle 63"/>
            <p:cNvSpPr>
              <a:spLocks noChangeArrowheads="1"/>
            </p:cNvSpPr>
            <p:nvPr/>
          </p:nvSpPr>
          <p:spPr bwMode="auto">
            <a:xfrm>
              <a:off x="3852" y="752"/>
              <a:ext cx="24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8" name="Line 64"/>
            <p:cNvSpPr>
              <a:spLocks noChangeShapeType="1"/>
            </p:cNvSpPr>
            <p:nvPr/>
          </p:nvSpPr>
          <p:spPr bwMode="auto">
            <a:xfrm>
              <a:off x="3852" y="752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9" name="Rectangle 65"/>
            <p:cNvSpPr>
              <a:spLocks noChangeArrowheads="1"/>
            </p:cNvSpPr>
            <p:nvPr/>
          </p:nvSpPr>
          <p:spPr bwMode="auto">
            <a:xfrm>
              <a:off x="4098" y="752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0" name="Line 66"/>
            <p:cNvSpPr>
              <a:spLocks noChangeShapeType="1"/>
            </p:cNvSpPr>
            <p:nvPr/>
          </p:nvSpPr>
          <p:spPr bwMode="auto">
            <a:xfrm>
              <a:off x="4098" y="75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1" name="Line 67"/>
            <p:cNvSpPr>
              <a:spLocks noChangeShapeType="1"/>
            </p:cNvSpPr>
            <p:nvPr/>
          </p:nvSpPr>
          <p:spPr bwMode="auto">
            <a:xfrm>
              <a:off x="4098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2" name="Rectangle 68"/>
            <p:cNvSpPr>
              <a:spLocks noChangeArrowheads="1"/>
            </p:cNvSpPr>
            <p:nvPr/>
          </p:nvSpPr>
          <p:spPr bwMode="auto">
            <a:xfrm>
              <a:off x="4104" y="752"/>
              <a:ext cx="24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3" name="Line 69"/>
            <p:cNvSpPr>
              <a:spLocks noChangeShapeType="1"/>
            </p:cNvSpPr>
            <p:nvPr/>
          </p:nvSpPr>
          <p:spPr bwMode="auto">
            <a:xfrm>
              <a:off x="4104" y="752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4" name="Rectangle 70"/>
            <p:cNvSpPr>
              <a:spLocks noChangeArrowheads="1"/>
            </p:cNvSpPr>
            <p:nvPr/>
          </p:nvSpPr>
          <p:spPr bwMode="auto">
            <a:xfrm>
              <a:off x="4350" y="752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5" name="Line 71"/>
            <p:cNvSpPr>
              <a:spLocks noChangeShapeType="1"/>
            </p:cNvSpPr>
            <p:nvPr/>
          </p:nvSpPr>
          <p:spPr bwMode="auto">
            <a:xfrm>
              <a:off x="4350" y="75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6" name="Line 72"/>
            <p:cNvSpPr>
              <a:spLocks noChangeShapeType="1"/>
            </p:cNvSpPr>
            <p:nvPr/>
          </p:nvSpPr>
          <p:spPr bwMode="auto">
            <a:xfrm>
              <a:off x="4350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7" name="Rectangle 73"/>
            <p:cNvSpPr>
              <a:spLocks noChangeArrowheads="1"/>
            </p:cNvSpPr>
            <p:nvPr/>
          </p:nvSpPr>
          <p:spPr bwMode="auto">
            <a:xfrm>
              <a:off x="4356" y="752"/>
              <a:ext cx="24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8" name="Line 74"/>
            <p:cNvSpPr>
              <a:spLocks noChangeShapeType="1"/>
            </p:cNvSpPr>
            <p:nvPr/>
          </p:nvSpPr>
          <p:spPr bwMode="auto">
            <a:xfrm>
              <a:off x="4356" y="752"/>
              <a:ext cx="24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9" name="Rectangle 75"/>
            <p:cNvSpPr>
              <a:spLocks noChangeArrowheads="1"/>
            </p:cNvSpPr>
            <p:nvPr/>
          </p:nvSpPr>
          <p:spPr bwMode="auto">
            <a:xfrm>
              <a:off x="4601" y="752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0" name="Line 76"/>
            <p:cNvSpPr>
              <a:spLocks noChangeShapeType="1"/>
            </p:cNvSpPr>
            <p:nvPr/>
          </p:nvSpPr>
          <p:spPr bwMode="auto">
            <a:xfrm>
              <a:off x="4601" y="75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1" name="Line 77"/>
            <p:cNvSpPr>
              <a:spLocks noChangeShapeType="1"/>
            </p:cNvSpPr>
            <p:nvPr/>
          </p:nvSpPr>
          <p:spPr bwMode="auto">
            <a:xfrm>
              <a:off x="4601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2" name="Rectangle 78"/>
            <p:cNvSpPr>
              <a:spLocks noChangeArrowheads="1"/>
            </p:cNvSpPr>
            <p:nvPr/>
          </p:nvSpPr>
          <p:spPr bwMode="auto">
            <a:xfrm>
              <a:off x="4607" y="752"/>
              <a:ext cx="103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3" name="Line 79"/>
            <p:cNvSpPr>
              <a:spLocks noChangeShapeType="1"/>
            </p:cNvSpPr>
            <p:nvPr/>
          </p:nvSpPr>
          <p:spPr bwMode="auto">
            <a:xfrm>
              <a:off x="4607" y="752"/>
              <a:ext cx="103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4" name="Rectangle 80"/>
            <p:cNvSpPr>
              <a:spLocks noChangeArrowheads="1"/>
            </p:cNvSpPr>
            <p:nvPr/>
          </p:nvSpPr>
          <p:spPr bwMode="auto">
            <a:xfrm>
              <a:off x="4710" y="752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5" name="Line 81"/>
            <p:cNvSpPr>
              <a:spLocks noChangeShapeType="1"/>
            </p:cNvSpPr>
            <p:nvPr/>
          </p:nvSpPr>
          <p:spPr bwMode="auto">
            <a:xfrm>
              <a:off x="4710" y="75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6" name="Line 82"/>
            <p:cNvSpPr>
              <a:spLocks noChangeShapeType="1"/>
            </p:cNvSpPr>
            <p:nvPr/>
          </p:nvSpPr>
          <p:spPr bwMode="auto">
            <a:xfrm>
              <a:off x="4710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7" name="Rectangle 83"/>
            <p:cNvSpPr>
              <a:spLocks noChangeArrowheads="1"/>
            </p:cNvSpPr>
            <p:nvPr/>
          </p:nvSpPr>
          <p:spPr bwMode="auto">
            <a:xfrm>
              <a:off x="4716" y="752"/>
              <a:ext cx="19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8" name="Line 84"/>
            <p:cNvSpPr>
              <a:spLocks noChangeShapeType="1"/>
            </p:cNvSpPr>
            <p:nvPr/>
          </p:nvSpPr>
          <p:spPr bwMode="auto">
            <a:xfrm>
              <a:off x="4716" y="752"/>
              <a:ext cx="19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9" name="Rectangle 85"/>
            <p:cNvSpPr>
              <a:spLocks noChangeArrowheads="1"/>
            </p:cNvSpPr>
            <p:nvPr/>
          </p:nvSpPr>
          <p:spPr bwMode="auto">
            <a:xfrm>
              <a:off x="4911" y="752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0" name="Line 86"/>
            <p:cNvSpPr>
              <a:spLocks noChangeShapeType="1"/>
            </p:cNvSpPr>
            <p:nvPr/>
          </p:nvSpPr>
          <p:spPr bwMode="auto">
            <a:xfrm>
              <a:off x="4911" y="75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1" name="Line 87"/>
            <p:cNvSpPr>
              <a:spLocks noChangeShapeType="1"/>
            </p:cNvSpPr>
            <p:nvPr/>
          </p:nvSpPr>
          <p:spPr bwMode="auto">
            <a:xfrm>
              <a:off x="4911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2" name="Rectangle 88"/>
            <p:cNvSpPr>
              <a:spLocks noChangeArrowheads="1"/>
            </p:cNvSpPr>
            <p:nvPr/>
          </p:nvSpPr>
          <p:spPr bwMode="auto">
            <a:xfrm>
              <a:off x="4917" y="752"/>
              <a:ext cx="174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3" name="Line 89"/>
            <p:cNvSpPr>
              <a:spLocks noChangeShapeType="1"/>
            </p:cNvSpPr>
            <p:nvPr/>
          </p:nvSpPr>
          <p:spPr bwMode="auto">
            <a:xfrm>
              <a:off x="4917" y="752"/>
              <a:ext cx="174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4" name="Rectangle 90"/>
            <p:cNvSpPr>
              <a:spLocks noChangeArrowheads="1"/>
            </p:cNvSpPr>
            <p:nvPr/>
          </p:nvSpPr>
          <p:spPr bwMode="auto">
            <a:xfrm>
              <a:off x="5091" y="752"/>
              <a:ext cx="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5" name="Line 91"/>
            <p:cNvSpPr>
              <a:spLocks noChangeShapeType="1"/>
            </p:cNvSpPr>
            <p:nvPr/>
          </p:nvSpPr>
          <p:spPr bwMode="auto">
            <a:xfrm>
              <a:off x="5091" y="752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6" name="Line 92"/>
            <p:cNvSpPr>
              <a:spLocks noChangeShapeType="1"/>
            </p:cNvSpPr>
            <p:nvPr/>
          </p:nvSpPr>
          <p:spPr bwMode="auto">
            <a:xfrm>
              <a:off x="5091" y="752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7" name="Rectangle 93"/>
            <p:cNvSpPr>
              <a:spLocks noChangeArrowheads="1"/>
            </p:cNvSpPr>
            <p:nvPr/>
          </p:nvSpPr>
          <p:spPr bwMode="auto">
            <a:xfrm>
              <a:off x="5096" y="752"/>
              <a:ext cx="17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8" name="Line 94"/>
            <p:cNvSpPr>
              <a:spLocks noChangeShapeType="1"/>
            </p:cNvSpPr>
            <p:nvPr/>
          </p:nvSpPr>
          <p:spPr bwMode="auto">
            <a:xfrm>
              <a:off x="5096" y="752"/>
              <a:ext cx="17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9" name="Rectangle 95"/>
            <p:cNvSpPr>
              <a:spLocks noChangeArrowheads="1"/>
            </p:cNvSpPr>
            <p:nvPr/>
          </p:nvSpPr>
          <p:spPr bwMode="auto">
            <a:xfrm>
              <a:off x="2684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0" name="Rectangle 96"/>
            <p:cNvSpPr>
              <a:spLocks noChangeArrowheads="1"/>
            </p:cNvSpPr>
            <p:nvPr/>
          </p:nvSpPr>
          <p:spPr bwMode="auto">
            <a:xfrm>
              <a:off x="2929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1" name="Rectangle 97"/>
            <p:cNvSpPr>
              <a:spLocks noChangeArrowheads="1"/>
            </p:cNvSpPr>
            <p:nvPr/>
          </p:nvSpPr>
          <p:spPr bwMode="auto">
            <a:xfrm>
              <a:off x="3180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2" name="Rectangle 98"/>
            <p:cNvSpPr>
              <a:spLocks noChangeArrowheads="1"/>
            </p:cNvSpPr>
            <p:nvPr/>
          </p:nvSpPr>
          <p:spPr bwMode="auto">
            <a:xfrm>
              <a:off x="3432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3" name="Rectangle 99"/>
            <p:cNvSpPr>
              <a:spLocks noChangeArrowheads="1"/>
            </p:cNvSpPr>
            <p:nvPr/>
          </p:nvSpPr>
          <p:spPr bwMode="auto">
            <a:xfrm>
              <a:off x="3683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4" name="Rectangle 100"/>
            <p:cNvSpPr>
              <a:spLocks noChangeArrowheads="1"/>
            </p:cNvSpPr>
            <p:nvPr/>
          </p:nvSpPr>
          <p:spPr bwMode="auto">
            <a:xfrm>
              <a:off x="3936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5" name="Rectangle 101"/>
            <p:cNvSpPr>
              <a:spLocks noChangeArrowheads="1"/>
            </p:cNvSpPr>
            <p:nvPr/>
          </p:nvSpPr>
          <p:spPr bwMode="auto">
            <a:xfrm>
              <a:off x="4187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6" name="Rectangle 102"/>
            <p:cNvSpPr>
              <a:spLocks noChangeArrowheads="1"/>
            </p:cNvSpPr>
            <p:nvPr/>
          </p:nvSpPr>
          <p:spPr bwMode="auto">
            <a:xfrm>
              <a:off x="4439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7" name="Rectangle 103"/>
            <p:cNvSpPr>
              <a:spLocks noChangeArrowheads="1"/>
            </p:cNvSpPr>
            <p:nvPr/>
          </p:nvSpPr>
          <p:spPr bwMode="auto">
            <a:xfrm>
              <a:off x="4774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8" name="Rectangle 104"/>
            <p:cNvSpPr>
              <a:spLocks noChangeArrowheads="1"/>
            </p:cNvSpPr>
            <p:nvPr/>
          </p:nvSpPr>
          <p:spPr bwMode="auto">
            <a:xfrm>
              <a:off x="4965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09" name="Rectangle 105"/>
            <p:cNvSpPr>
              <a:spLocks noChangeArrowheads="1"/>
            </p:cNvSpPr>
            <p:nvPr/>
          </p:nvSpPr>
          <p:spPr bwMode="auto">
            <a:xfrm>
              <a:off x="5144" y="96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10" name="Rectangle 106"/>
            <p:cNvSpPr>
              <a:spLocks noChangeArrowheads="1"/>
            </p:cNvSpPr>
            <p:nvPr/>
          </p:nvSpPr>
          <p:spPr bwMode="auto">
            <a:xfrm>
              <a:off x="2602" y="962"/>
              <a:ext cx="237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1" name="Line 107"/>
            <p:cNvSpPr>
              <a:spLocks noChangeShapeType="1"/>
            </p:cNvSpPr>
            <p:nvPr/>
          </p:nvSpPr>
          <p:spPr bwMode="auto">
            <a:xfrm>
              <a:off x="2602" y="962"/>
              <a:ext cx="23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2" name="Rectangle 108"/>
            <p:cNvSpPr>
              <a:spLocks noChangeArrowheads="1"/>
            </p:cNvSpPr>
            <p:nvPr/>
          </p:nvSpPr>
          <p:spPr bwMode="auto">
            <a:xfrm>
              <a:off x="2839" y="962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3" name="Line 109"/>
            <p:cNvSpPr>
              <a:spLocks noChangeShapeType="1"/>
            </p:cNvSpPr>
            <p:nvPr/>
          </p:nvSpPr>
          <p:spPr bwMode="auto">
            <a:xfrm>
              <a:off x="2839" y="96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4" name="Line 110"/>
            <p:cNvSpPr>
              <a:spLocks noChangeShapeType="1"/>
            </p:cNvSpPr>
            <p:nvPr/>
          </p:nvSpPr>
          <p:spPr bwMode="auto">
            <a:xfrm>
              <a:off x="2839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5" name="Rectangle 111"/>
            <p:cNvSpPr>
              <a:spLocks noChangeArrowheads="1"/>
            </p:cNvSpPr>
            <p:nvPr/>
          </p:nvSpPr>
          <p:spPr bwMode="auto">
            <a:xfrm>
              <a:off x="2845" y="962"/>
              <a:ext cx="24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6" name="Line 112"/>
            <p:cNvSpPr>
              <a:spLocks noChangeShapeType="1"/>
            </p:cNvSpPr>
            <p:nvPr/>
          </p:nvSpPr>
          <p:spPr bwMode="auto">
            <a:xfrm>
              <a:off x="2845" y="962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7" name="Rectangle 113"/>
            <p:cNvSpPr>
              <a:spLocks noChangeArrowheads="1"/>
            </p:cNvSpPr>
            <p:nvPr/>
          </p:nvSpPr>
          <p:spPr bwMode="auto">
            <a:xfrm>
              <a:off x="3091" y="962"/>
              <a:ext cx="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8" name="Line 114"/>
            <p:cNvSpPr>
              <a:spLocks noChangeShapeType="1"/>
            </p:cNvSpPr>
            <p:nvPr/>
          </p:nvSpPr>
          <p:spPr bwMode="auto">
            <a:xfrm>
              <a:off x="3091" y="962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9" name="Line 115"/>
            <p:cNvSpPr>
              <a:spLocks noChangeShapeType="1"/>
            </p:cNvSpPr>
            <p:nvPr/>
          </p:nvSpPr>
          <p:spPr bwMode="auto">
            <a:xfrm>
              <a:off x="3091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0" name="Rectangle 116"/>
            <p:cNvSpPr>
              <a:spLocks noChangeArrowheads="1"/>
            </p:cNvSpPr>
            <p:nvPr/>
          </p:nvSpPr>
          <p:spPr bwMode="auto">
            <a:xfrm>
              <a:off x="3096" y="962"/>
              <a:ext cx="247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1" name="Line 117"/>
            <p:cNvSpPr>
              <a:spLocks noChangeShapeType="1"/>
            </p:cNvSpPr>
            <p:nvPr/>
          </p:nvSpPr>
          <p:spPr bwMode="auto">
            <a:xfrm>
              <a:off x="3096" y="962"/>
              <a:ext cx="24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2" name="Rectangle 118"/>
            <p:cNvSpPr>
              <a:spLocks noChangeArrowheads="1"/>
            </p:cNvSpPr>
            <p:nvPr/>
          </p:nvSpPr>
          <p:spPr bwMode="auto">
            <a:xfrm>
              <a:off x="3343" y="962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3" name="Line 119"/>
            <p:cNvSpPr>
              <a:spLocks noChangeShapeType="1"/>
            </p:cNvSpPr>
            <p:nvPr/>
          </p:nvSpPr>
          <p:spPr bwMode="auto">
            <a:xfrm>
              <a:off x="3343" y="96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4" name="Line 120"/>
            <p:cNvSpPr>
              <a:spLocks noChangeShapeType="1"/>
            </p:cNvSpPr>
            <p:nvPr/>
          </p:nvSpPr>
          <p:spPr bwMode="auto">
            <a:xfrm>
              <a:off x="3343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5" name="Rectangle 121"/>
            <p:cNvSpPr>
              <a:spLocks noChangeArrowheads="1"/>
            </p:cNvSpPr>
            <p:nvPr/>
          </p:nvSpPr>
          <p:spPr bwMode="auto">
            <a:xfrm>
              <a:off x="3349" y="962"/>
              <a:ext cx="24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6" name="Line 122"/>
            <p:cNvSpPr>
              <a:spLocks noChangeShapeType="1"/>
            </p:cNvSpPr>
            <p:nvPr/>
          </p:nvSpPr>
          <p:spPr bwMode="auto">
            <a:xfrm>
              <a:off x="3349" y="962"/>
              <a:ext cx="24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7" name="Rectangle 123"/>
            <p:cNvSpPr>
              <a:spLocks noChangeArrowheads="1"/>
            </p:cNvSpPr>
            <p:nvPr/>
          </p:nvSpPr>
          <p:spPr bwMode="auto">
            <a:xfrm>
              <a:off x="3594" y="962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8" name="Line 124"/>
            <p:cNvSpPr>
              <a:spLocks noChangeShapeType="1"/>
            </p:cNvSpPr>
            <p:nvPr/>
          </p:nvSpPr>
          <p:spPr bwMode="auto">
            <a:xfrm>
              <a:off x="3594" y="96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9" name="Line 125"/>
            <p:cNvSpPr>
              <a:spLocks noChangeShapeType="1"/>
            </p:cNvSpPr>
            <p:nvPr/>
          </p:nvSpPr>
          <p:spPr bwMode="auto">
            <a:xfrm>
              <a:off x="3594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0" name="Rectangle 126"/>
            <p:cNvSpPr>
              <a:spLocks noChangeArrowheads="1"/>
            </p:cNvSpPr>
            <p:nvPr/>
          </p:nvSpPr>
          <p:spPr bwMode="auto">
            <a:xfrm>
              <a:off x="3600" y="962"/>
              <a:ext cx="247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1" name="Line 127"/>
            <p:cNvSpPr>
              <a:spLocks noChangeShapeType="1"/>
            </p:cNvSpPr>
            <p:nvPr/>
          </p:nvSpPr>
          <p:spPr bwMode="auto">
            <a:xfrm>
              <a:off x="3600" y="962"/>
              <a:ext cx="24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2" name="Rectangle 128"/>
            <p:cNvSpPr>
              <a:spLocks noChangeArrowheads="1"/>
            </p:cNvSpPr>
            <p:nvPr/>
          </p:nvSpPr>
          <p:spPr bwMode="auto">
            <a:xfrm>
              <a:off x="3847" y="962"/>
              <a:ext cx="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3" name="Line 129"/>
            <p:cNvSpPr>
              <a:spLocks noChangeShapeType="1"/>
            </p:cNvSpPr>
            <p:nvPr/>
          </p:nvSpPr>
          <p:spPr bwMode="auto">
            <a:xfrm>
              <a:off x="3847" y="962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4" name="Line 130"/>
            <p:cNvSpPr>
              <a:spLocks noChangeShapeType="1"/>
            </p:cNvSpPr>
            <p:nvPr/>
          </p:nvSpPr>
          <p:spPr bwMode="auto">
            <a:xfrm>
              <a:off x="3847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5" name="Rectangle 131"/>
            <p:cNvSpPr>
              <a:spLocks noChangeArrowheads="1"/>
            </p:cNvSpPr>
            <p:nvPr/>
          </p:nvSpPr>
          <p:spPr bwMode="auto">
            <a:xfrm>
              <a:off x="3852" y="962"/>
              <a:ext cx="24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6" name="Line 132"/>
            <p:cNvSpPr>
              <a:spLocks noChangeShapeType="1"/>
            </p:cNvSpPr>
            <p:nvPr/>
          </p:nvSpPr>
          <p:spPr bwMode="auto">
            <a:xfrm>
              <a:off x="3852" y="962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7" name="Rectangle 133"/>
            <p:cNvSpPr>
              <a:spLocks noChangeArrowheads="1"/>
            </p:cNvSpPr>
            <p:nvPr/>
          </p:nvSpPr>
          <p:spPr bwMode="auto">
            <a:xfrm>
              <a:off x="4098" y="962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8" name="Line 134"/>
            <p:cNvSpPr>
              <a:spLocks noChangeShapeType="1"/>
            </p:cNvSpPr>
            <p:nvPr/>
          </p:nvSpPr>
          <p:spPr bwMode="auto">
            <a:xfrm>
              <a:off x="4098" y="96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9" name="Line 135"/>
            <p:cNvSpPr>
              <a:spLocks noChangeShapeType="1"/>
            </p:cNvSpPr>
            <p:nvPr/>
          </p:nvSpPr>
          <p:spPr bwMode="auto">
            <a:xfrm>
              <a:off x="4098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0" name="Rectangle 136"/>
            <p:cNvSpPr>
              <a:spLocks noChangeArrowheads="1"/>
            </p:cNvSpPr>
            <p:nvPr/>
          </p:nvSpPr>
          <p:spPr bwMode="auto">
            <a:xfrm>
              <a:off x="4104" y="962"/>
              <a:ext cx="24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1" name="Line 137"/>
            <p:cNvSpPr>
              <a:spLocks noChangeShapeType="1"/>
            </p:cNvSpPr>
            <p:nvPr/>
          </p:nvSpPr>
          <p:spPr bwMode="auto">
            <a:xfrm>
              <a:off x="4104" y="962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2" name="Rectangle 138"/>
            <p:cNvSpPr>
              <a:spLocks noChangeArrowheads="1"/>
            </p:cNvSpPr>
            <p:nvPr/>
          </p:nvSpPr>
          <p:spPr bwMode="auto">
            <a:xfrm>
              <a:off x="4350" y="962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3" name="Line 139"/>
            <p:cNvSpPr>
              <a:spLocks noChangeShapeType="1"/>
            </p:cNvSpPr>
            <p:nvPr/>
          </p:nvSpPr>
          <p:spPr bwMode="auto">
            <a:xfrm>
              <a:off x="4350" y="96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4" name="Line 140"/>
            <p:cNvSpPr>
              <a:spLocks noChangeShapeType="1"/>
            </p:cNvSpPr>
            <p:nvPr/>
          </p:nvSpPr>
          <p:spPr bwMode="auto">
            <a:xfrm>
              <a:off x="4350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5" name="Rectangle 141"/>
            <p:cNvSpPr>
              <a:spLocks noChangeArrowheads="1"/>
            </p:cNvSpPr>
            <p:nvPr/>
          </p:nvSpPr>
          <p:spPr bwMode="auto">
            <a:xfrm>
              <a:off x="4356" y="962"/>
              <a:ext cx="24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6" name="Line 142"/>
            <p:cNvSpPr>
              <a:spLocks noChangeShapeType="1"/>
            </p:cNvSpPr>
            <p:nvPr/>
          </p:nvSpPr>
          <p:spPr bwMode="auto">
            <a:xfrm>
              <a:off x="4356" y="962"/>
              <a:ext cx="24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7" name="Rectangle 143"/>
            <p:cNvSpPr>
              <a:spLocks noChangeArrowheads="1"/>
            </p:cNvSpPr>
            <p:nvPr/>
          </p:nvSpPr>
          <p:spPr bwMode="auto">
            <a:xfrm>
              <a:off x="4601" y="962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8" name="Line 144"/>
            <p:cNvSpPr>
              <a:spLocks noChangeShapeType="1"/>
            </p:cNvSpPr>
            <p:nvPr/>
          </p:nvSpPr>
          <p:spPr bwMode="auto">
            <a:xfrm>
              <a:off x="4601" y="96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9" name="Line 145"/>
            <p:cNvSpPr>
              <a:spLocks noChangeShapeType="1"/>
            </p:cNvSpPr>
            <p:nvPr/>
          </p:nvSpPr>
          <p:spPr bwMode="auto">
            <a:xfrm>
              <a:off x="4601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0" name="Rectangle 146"/>
            <p:cNvSpPr>
              <a:spLocks noChangeArrowheads="1"/>
            </p:cNvSpPr>
            <p:nvPr/>
          </p:nvSpPr>
          <p:spPr bwMode="auto">
            <a:xfrm>
              <a:off x="4607" y="962"/>
              <a:ext cx="103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1" name="Line 147"/>
            <p:cNvSpPr>
              <a:spLocks noChangeShapeType="1"/>
            </p:cNvSpPr>
            <p:nvPr/>
          </p:nvSpPr>
          <p:spPr bwMode="auto">
            <a:xfrm>
              <a:off x="4607" y="962"/>
              <a:ext cx="103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2" name="Rectangle 148"/>
            <p:cNvSpPr>
              <a:spLocks noChangeArrowheads="1"/>
            </p:cNvSpPr>
            <p:nvPr/>
          </p:nvSpPr>
          <p:spPr bwMode="auto">
            <a:xfrm>
              <a:off x="4710" y="962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3" name="Line 149"/>
            <p:cNvSpPr>
              <a:spLocks noChangeShapeType="1"/>
            </p:cNvSpPr>
            <p:nvPr/>
          </p:nvSpPr>
          <p:spPr bwMode="auto">
            <a:xfrm>
              <a:off x="4710" y="96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4" name="Line 150"/>
            <p:cNvSpPr>
              <a:spLocks noChangeShapeType="1"/>
            </p:cNvSpPr>
            <p:nvPr/>
          </p:nvSpPr>
          <p:spPr bwMode="auto">
            <a:xfrm>
              <a:off x="4710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5" name="Rectangle 151"/>
            <p:cNvSpPr>
              <a:spLocks noChangeArrowheads="1"/>
            </p:cNvSpPr>
            <p:nvPr/>
          </p:nvSpPr>
          <p:spPr bwMode="auto">
            <a:xfrm>
              <a:off x="4716" y="962"/>
              <a:ext cx="19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6" name="Line 152"/>
            <p:cNvSpPr>
              <a:spLocks noChangeShapeType="1"/>
            </p:cNvSpPr>
            <p:nvPr/>
          </p:nvSpPr>
          <p:spPr bwMode="auto">
            <a:xfrm>
              <a:off x="4716" y="962"/>
              <a:ext cx="19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7" name="Rectangle 153"/>
            <p:cNvSpPr>
              <a:spLocks noChangeArrowheads="1"/>
            </p:cNvSpPr>
            <p:nvPr/>
          </p:nvSpPr>
          <p:spPr bwMode="auto">
            <a:xfrm>
              <a:off x="4911" y="962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8" name="Line 154"/>
            <p:cNvSpPr>
              <a:spLocks noChangeShapeType="1"/>
            </p:cNvSpPr>
            <p:nvPr/>
          </p:nvSpPr>
          <p:spPr bwMode="auto">
            <a:xfrm>
              <a:off x="4911" y="962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9" name="Line 155"/>
            <p:cNvSpPr>
              <a:spLocks noChangeShapeType="1"/>
            </p:cNvSpPr>
            <p:nvPr/>
          </p:nvSpPr>
          <p:spPr bwMode="auto">
            <a:xfrm>
              <a:off x="4911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0" name="Rectangle 156"/>
            <p:cNvSpPr>
              <a:spLocks noChangeArrowheads="1"/>
            </p:cNvSpPr>
            <p:nvPr/>
          </p:nvSpPr>
          <p:spPr bwMode="auto">
            <a:xfrm>
              <a:off x="4917" y="962"/>
              <a:ext cx="174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1" name="Line 157"/>
            <p:cNvSpPr>
              <a:spLocks noChangeShapeType="1"/>
            </p:cNvSpPr>
            <p:nvPr/>
          </p:nvSpPr>
          <p:spPr bwMode="auto">
            <a:xfrm>
              <a:off x="4917" y="962"/>
              <a:ext cx="174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2" name="Rectangle 158"/>
            <p:cNvSpPr>
              <a:spLocks noChangeArrowheads="1"/>
            </p:cNvSpPr>
            <p:nvPr/>
          </p:nvSpPr>
          <p:spPr bwMode="auto">
            <a:xfrm>
              <a:off x="5091" y="962"/>
              <a:ext cx="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3" name="Line 159"/>
            <p:cNvSpPr>
              <a:spLocks noChangeShapeType="1"/>
            </p:cNvSpPr>
            <p:nvPr/>
          </p:nvSpPr>
          <p:spPr bwMode="auto">
            <a:xfrm>
              <a:off x="5091" y="962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4" name="Line 160"/>
            <p:cNvSpPr>
              <a:spLocks noChangeShapeType="1"/>
            </p:cNvSpPr>
            <p:nvPr/>
          </p:nvSpPr>
          <p:spPr bwMode="auto">
            <a:xfrm>
              <a:off x="5091" y="962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5" name="Rectangle 161"/>
            <p:cNvSpPr>
              <a:spLocks noChangeArrowheads="1"/>
            </p:cNvSpPr>
            <p:nvPr/>
          </p:nvSpPr>
          <p:spPr bwMode="auto">
            <a:xfrm>
              <a:off x="5096" y="962"/>
              <a:ext cx="17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6" name="Line 162"/>
            <p:cNvSpPr>
              <a:spLocks noChangeShapeType="1"/>
            </p:cNvSpPr>
            <p:nvPr/>
          </p:nvSpPr>
          <p:spPr bwMode="auto">
            <a:xfrm>
              <a:off x="5096" y="962"/>
              <a:ext cx="17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7" name="Rectangle 163"/>
            <p:cNvSpPr>
              <a:spLocks noChangeArrowheads="1"/>
            </p:cNvSpPr>
            <p:nvPr/>
          </p:nvSpPr>
          <p:spPr bwMode="auto">
            <a:xfrm>
              <a:off x="2684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68" name="Rectangle 164"/>
            <p:cNvSpPr>
              <a:spLocks noChangeArrowheads="1"/>
            </p:cNvSpPr>
            <p:nvPr/>
          </p:nvSpPr>
          <p:spPr bwMode="auto">
            <a:xfrm>
              <a:off x="2929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69" name="Rectangle 165"/>
            <p:cNvSpPr>
              <a:spLocks noChangeArrowheads="1"/>
            </p:cNvSpPr>
            <p:nvPr/>
          </p:nvSpPr>
          <p:spPr bwMode="auto">
            <a:xfrm>
              <a:off x="3180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0" name="Rectangle 166"/>
            <p:cNvSpPr>
              <a:spLocks noChangeArrowheads="1"/>
            </p:cNvSpPr>
            <p:nvPr/>
          </p:nvSpPr>
          <p:spPr bwMode="auto">
            <a:xfrm>
              <a:off x="3432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1" name="Rectangle 167"/>
            <p:cNvSpPr>
              <a:spLocks noChangeArrowheads="1"/>
            </p:cNvSpPr>
            <p:nvPr/>
          </p:nvSpPr>
          <p:spPr bwMode="auto">
            <a:xfrm>
              <a:off x="3683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2" name="Rectangle 168"/>
            <p:cNvSpPr>
              <a:spLocks noChangeArrowheads="1"/>
            </p:cNvSpPr>
            <p:nvPr/>
          </p:nvSpPr>
          <p:spPr bwMode="auto">
            <a:xfrm>
              <a:off x="3936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3" name="Rectangle 169"/>
            <p:cNvSpPr>
              <a:spLocks noChangeArrowheads="1"/>
            </p:cNvSpPr>
            <p:nvPr/>
          </p:nvSpPr>
          <p:spPr bwMode="auto">
            <a:xfrm>
              <a:off x="4187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4" name="Rectangle 170"/>
            <p:cNvSpPr>
              <a:spLocks noChangeArrowheads="1"/>
            </p:cNvSpPr>
            <p:nvPr/>
          </p:nvSpPr>
          <p:spPr bwMode="auto">
            <a:xfrm>
              <a:off x="4439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5" name="Rectangle 171"/>
            <p:cNvSpPr>
              <a:spLocks noChangeArrowheads="1"/>
            </p:cNvSpPr>
            <p:nvPr/>
          </p:nvSpPr>
          <p:spPr bwMode="auto">
            <a:xfrm>
              <a:off x="4774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6" name="Rectangle 172"/>
            <p:cNvSpPr>
              <a:spLocks noChangeArrowheads="1"/>
            </p:cNvSpPr>
            <p:nvPr/>
          </p:nvSpPr>
          <p:spPr bwMode="auto">
            <a:xfrm>
              <a:off x="4965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7" name="Rectangle 173"/>
            <p:cNvSpPr>
              <a:spLocks noChangeArrowheads="1"/>
            </p:cNvSpPr>
            <p:nvPr/>
          </p:nvSpPr>
          <p:spPr bwMode="auto">
            <a:xfrm>
              <a:off x="5144" y="113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8" name="Rectangle 174"/>
            <p:cNvSpPr>
              <a:spLocks noChangeArrowheads="1"/>
            </p:cNvSpPr>
            <p:nvPr/>
          </p:nvSpPr>
          <p:spPr bwMode="auto">
            <a:xfrm>
              <a:off x="2684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79" name="Rectangle 175"/>
            <p:cNvSpPr>
              <a:spLocks noChangeArrowheads="1"/>
            </p:cNvSpPr>
            <p:nvPr/>
          </p:nvSpPr>
          <p:spPr bwMode="auto">
            <a:xfrm>
              <a:off x="2929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0" name="Rectangle 176"/>
            <p:cNvSpPr>
              <a:spLocks noChangeArrowheads="1"/>
            </p:cNvSpPr>
            <p:nvPr/>
          </p:nvSpPr>
          <p:spPr bwMode="auto">
            <a:xfrm>
              <a:off x="3180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1" name="Rectangle 177"/>
            <p:cNvSpPr>
              <a:spLocks noChangeArrowheads="1"/>
            </p:cNvSpPr>
            <p:nvPr/>
          </p:nvSpPr>
          <p:spPr bwMode="auto">
            <a:xfrm>
              <a:off x="3432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2" name="Rectangle 178"/>
            <p:cNvSpPr>
              <a:spLocks noChangeArrowheads="1"/>
            </p:cNvSpPr>
            <p:nvPr/>
          </p:nvSpPr>
          <p:spPr bwMode="auto">
            <a:xfrm>
              <a:off x="3683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3" name="Rectangle 179"/>
            <p:cNvSpPr>
              <a:spLocks noChangeArrowheads="1"/>
            </p:cNvSpPr>
            <p:nvPr/>
          </p:nvSpPr>
          <p:spPr bwMode="auto">
            <a:xfrm>
              <a:off x="3936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4" name="Rectangle 180"/>
            <p:cNvSpPr>
              <a:spLocks noChangeArrowheads="1"/>
            </p:cNvSpPr>
            <p:nvPr/>
          </p:nvSpPr>
          <p:spPr bwMode="auto">
            <a:xfrm>
              <a:off x="4187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5" name="Rectangle 181"/>
            <p:cNvSpPr>
              <a:spLocks noChangeArrowheads="1"/>
            </p:cNvSpPr>
            <p:nvPr/>
          </p:nvSpPr>
          <p:spPr bwMode="auto">
            <a:xfrm>
              <a:off x="4439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6" name="Rectangle 182"/>
            <p:cNvSpPr>
              <a:spLocks noChangeArrowheads="1"/>
            </p:cNvSpPr>
            <p:nvPr/>
          </p:nvSpPr>
          <p:spPr bwMode="auto">
            <a:xfrm>
              <a:off x="4774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7" name="Rectangle 183"/>
            <p:cNvSpPr>
              <a:spLocks noChangeArrowheads="1"/>
            </p:cNvSpPr>
            <p:nvPr/>
          </p:nvSpPr>
          <p:spPr bwMode="auto">
            <a:xfrm>
              <a:off x="4965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8" name="Rectangle 184"/>
            <p:cNvSpPr>
              <a:spLocks noChangeArrowheads="1"/>
            </p:cNvSpPr>
            <p:nvPr/>
          </p:nvSpPr>
          <p:spPr bwMode="auto">
            <a:xfrm>
              <a:off x="5144" y="129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89" name="Rectangle 185"/>
            <p:cNvSpPr>
              <a:spLocks noChangeArrowheads="1"/>
            </p:cNvSpPr>
            <p:nvPr/>
          </p:nvSpPr>
          <p:spPr bwMode="auto">
            <a:xfrm>
              <a:off x="2684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0" name="Rectangle 186"/>
            <p:cNvSpPr>
              <a:spLocks noChangeArrowheads="1"/>
            </p:cNvSpPr>
            <p:nvPr/>
          </p:nvSpPr>
          <p:spPr bwMode="auto">
            <a:xfrm>
              <a:off x="2929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1" name="Rectangle 187"/>
            <p:cNvSpPr>
              <a:spLocks noChangeArrowheads="1"/>
            </p:cNvSpPr>
            <p:nvPr/>
          </p:nvSpPr>
          <p:spPr bwMode="auto">
            <a:xfrm>
              <a:off x="3180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2" name="Rectangle 188"/>
            <p:cNvSpPr>
              <a:spLocks noChangeArrowheads="1"/>
            </p:cNvSpPr>
            <p:nvPr/>
          </p:nvSpPr>
          <p:spPr bwMode="auto">
            <a:xfrm>
              <a:off x="3432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3" name="Rectangle 189"/>
            <p:cNvSpPr>
              <a:spLocks noChangeArrowheads="1"/>
            </p:cNvSpPr>
            <p:nvPr/>
          </p:nvSpPr>
          <p:spPr bwMode="auto">
            <a:xfrm>
              <a:off x="3683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4" name="Rectangle 190"/>
            <p:cNvSpPr>
              <a:spLocks noChangeArrowheads="1"/>
            </p:cNvSpPr>
            <p:nvPr/>
          </p:nvSpPr>
          <p:spPr bwMode="auto">
            <a:xfrm>
              <a:off x="3936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5" name="Rectangle 191"/>
            <p:cNvSpPr>
              <a:spLocks noChangeArrowheads="1"/>
            </p:cNvSpPr>
            <p:nvPr/>
          </p:nvSpPr>
          <p:spPr bwMode="auto">
            <a:xfrm>
              <a:off x="4187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6" name="Rectangle 192"/>
            <p:cNvSpPr>
              <a:spLocks noChangeArrowheads="1"/>
            </p:cNvSpPr>
            <p:nvPr/>
          </p:nvSpPr>
          <p:spPr bwMode="auto">
            <a:xfrm>
              <a:off x="4439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7" name="Rectangle 193"/>
            <p:cNvSpPr>
              <a:spLocks noChangeArrowheads="1"/>
            </p:cNvSpPr>
            <p:nvPr/>
          </p:nvSpPr>
          <p:spPr bwMode="auto">
            <a:xfrm>
              <a:off x="4774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8" name="Rectangle 194"/>
            <p:cNvSpPr>
              <a:spLocks noChangeArrowheads="1"/>
            </p:cNvSpPr>
            <p:nvPr/>
          </p:nvSpPr>
          <p:spPr bwMode="auto">
            <a:xfrm>
              <a:off x="4965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299" name="Rectangle 195"/>
            <p:cNvSpPr>
              <a:spLocks noChangeArrowheads="1"/>
            </p:cNvSpPr>
            <p:nvPr/>
          </p:nvSpPr>
          <p:spPr bwMode="auto">
            <a:xfrm>
              <a:off x="5144" y="1465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0" name="Rectangle 196"/>
            <p:cNvSpPr>
              <a:spLocks noChangeArrowheads="1"/>
            </p:cNvSpPr>
            <p:nvPr/>
          </p:nvSpPr>
          <p:spPr bwMode="auto">
            <a:xfrm>
              <a:off x="2684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1" name="Rectangle 197"/>
            <p:cNvSpPr>
              <a:spLocks noChangeArrowheads="1"/>
            </p:cNvSpPr>
            <p:nvPr/>
          </p:nvSpPr>
          <p:spPr bwMode="auto">
            <a:xfrm>
              <a:off x="2929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2" name="Rectangle 198"/>
            <p:cNvSpPr>
              <a:spLocks noChangeArrowheads="1"/>
            </p:cNvSpPr>
            <p:nvPr/>
          </p:nvSpPr>
          <p:spPr bwMode="auto">
            <a:xfrm>
              <a:off x="3180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3" name="Rectangle 199"/>
            <p:cNvSpPr>
              <a:spLocks noChangeArrowheads="1"/>
            </p:cNvSpPr>
            <p:nvPr/>
          </p:nvSpPr>
          <p:spPr bwMode="auto">
            <a:xfrm>
              <a:off x="3432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4" name="Rectangle 200"/>
            <p:cNvSpPr>
              <a:spLocks noChangeArrowheads="1"/>
            </p:cNvSpPr>
            <p:nvPr/>
          </p:nvSpPr>
          <p:spPr bwMode="auto">
            <a:xfrm>
              <a:off x="3683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5" name="Rectangle 201"/>
            <p:cNvSpPr>
              <a:spLocks noChangeArrowheads="1"/>
            </p:cNvSpPr>
            <p:nvPr/>
          </p:nvSpPr>
          <p:spPr bwMode="auto">
            <a:xfrm>
              <a:off x="3936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6" name="Rectangle 202"/>
            <p:cNvSpPr>
              <a:spLocks noChangeArrowheads="1"/>
            </p:cNvSpPr>
            <p:nvPr/>
          </p:nvSpPr>
          <p:spPr bwMode="auto">
            <a:xfrm>
              <a:off x="4187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7" name="Rectangle 203"/>
            <p:cNvSpPr>
              <a:spLocks noChangeArrowheads="1"/>
            </p:cNvSpPr>
            <p:nvPr/>
          </p:nvSpPr>
          <p:spPr bwMode="auto">
            <a:xfrm>
              <a:off x="4439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308" name="Rectangle 204"/>
            <p:cNvSpPr>
              <a:spLocks noChangeArrowheads="1"/>
            </p:cNvSpPr>
            <p:nvPr/>
          </p:nvSpPr>
          <p:spPr bwMode="auto">
            <a:xfrm>
              <a:off x="4774" y="1629"/>
              <a:ext cx="1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431309" name="Rectangle 205"/>
          <p:cNvSpPr>
            <a:spLocks noChangeArrowheads="1"/>
          </p:cNvSpPr>
          <p:nvPr/>
        </p:nvSpPr>
        <p:spPr bwMode="auto">
          <a:xfrm>
            <a:off x="7881938" y="2586038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0" name="Rectangle 206"/>
          <p:cNvSpPr>
            <a:spLocks noChangeArrowheads="1"/>
          </p:cNvSpPr>
          <p:nvPr/>
        </p:nvSpPr>
        <p:spPr bwMode="auto">
          <a:xfrm>
            <a:off x="8166100" y="2586038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80008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1" name="Rectangle 207"/>
          <p:cNvSpPr>
            <a:spLocks noChangeArrowheads="1"/>
          </p:cNvSpPr>
          <p:nvPr/>
        </p:nvSpPr>
        <p:spPr bwMode="auto">
          <a:xfrm>
            <a:off x="4260850" y="284956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2" name="Rectangle 208"/>
          <p:cNvSpPr>
            <a:spLocks noChangeArrowheads="1"/>
          </p:cNvSpPr>
          <p:nvPr/>
        </p:nvSpPr>
        <p:spPr bwMode="auto">
          <a:xfrm>
            <a:off x="4649788" y="284956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3" name="Rectangle 209"/>
          <p:cNvSpPr>
            <a:spLocks noChangeArrowheads="1"/>
          </p:cNvSpPr>
          <p:nvPr/>
        </p:nvSpPr>
        <p:spPr bwMode="auto">
          <a:xfrm>
            <a:off x="4975225" y="284956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4" name="Rectangle 210"/>
          <p:cNvSpPr>
            <a:spLocks noChangeArrowheads="1"/>
          </p:cNvSpPr>
          <p:nvPr/>
        </p:nvSpPr>
        <p:spPr bwMode="auto">
          <a:xfrm>
            <a:off x="5448300" y="284956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5" name="Rectangle 211"/>
          <p:cNvSpPr>
            <a:spLocks noChangeArrowheads="1"/>
          </p:cNvSpPr>
          <p:nvPr/>
        </p:nvSpPr>
        <p:spPr bwMode="auto">
          <a:xfrm>
            <a:off x="5846763" y="284956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6" name="Rectangle 212"/>
          <p:cNvSpPr>
            <a:spLocks noChangeArrowheads="1"/>
          </p:cNvSpPr>
          <p:nvPr/>
        </p:nvSpPr>
        <p:spPr bwMode="auto">
          <a:xfrm>
            <a:off x="6248400" y="284956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7" name="Rectangle 213"/>
          <p:cNvSpPr>
            <a:spLocks noChangeArrowheads="1"/>
          </p:cNvSpPr>
          <p:nvPr/>
        </p:nvSpPr>
        <p:spPr bwMode="auto">
          <a:xfrm>
            <a:off x="6646863" y="284956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8" name="Rectangle 214"/>
          <p:cNvSpPr>
            <a:spLocks noChangeArrowheads="1"/>
          </p:cNvSpPr>
          <p:nvPr/>
        </p:nvSpPr>
        <p:spPr bwMode="auto">
          <a:xfrm>
            <a:off x="7046913" y="284956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19" name="Rectangle 215"/>
          <p:cNvSpPr>
            <a:spLocks noChangeArrowheads="1"/>
          </p:cNvSpPr>
          <p:nvPr/>
        </p:nvSpPr>
        <p:spPr bwMode="auto">
          <a:xfrm>
            <a:off x="7578725" y="284956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0" name="Rectangle 216"/>
          <p:cNvSpPr>
            <a:spLocks noChangeArrowheads="1"/>
          </p:cNvSpPr>
          <p:nvPr/>
        </p:nvSpPr>
        <p:spPr bwMode="auto">
          <a:xfrm>
            <a:off x="7881938" y="284956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1" name="Rectangle 217"/>
          <p:cNvSpPr>
            <a:spLocks noChangeArrowheads="1"/>
          </p:cNvSpPr>
          <p:nvPr/>
        </p:nvSpPr>
        <p:spPr bwMode="auto">
          <a:xfrm>
            <a:off x="8166100" y="284956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800080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2" name="Rectangle 218"/>
          <p:cNvSpPr>
            <a:spLocks noChangeArrowheads="1"/>
          </p:cNvSpPr>
          <p:nvPr/>
        </p:nvSpPr>
        <p:spPr bwMode="auto">
          <a:xfrm>
            <a:off x="4260850" y="310991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3" name="Rectangle 219"/>
          <p:cNvSpPr>
            <a:spLocks noChangeArrowheads="1"/>
          </p:cNvSpPr>
          <p:nvPr/>
        </p:nvSpPr>
        <p:spPr bwMode="auto">
          <a:xfrm>
            <a:off x="4649788" y="310991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4" name="Rectangle 220"/>
          <p:cNvSpPr>
            <a:spLocks noChangeArrowheads="1"/>
          </p:cNvSpPr>
          <p:nvPr/>
        </p:nvSpPr>
        <p:spPr bwMode="auto">
          <a:xfrm>
            <a:off x="5048250" y="310991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5" name="Rectangle 221"/>
          <p:cNvSpPr>
            <a:spLocks noChangeArrowheads="1"/>
          </p:cNvSpPr>
          <p:nvPr/>
        </p:nvSpPr>
        <p:spPr bwMode="auto">
          <a:xfrm>
            <a:off x="5448300" y="310991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6" name="Rectangle 222"/>
          <p:cNvSpPr>
            <a:spLocks noChangeArrowheads="1"/>
          </p:cNvSpPr>
          <p:nvPr/>
        </p:nvSpPr>
        <p:spPr bwMode="auto">
          <a:xfrm>
            <a:off x="5846763" y="310991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7" name="Rectangle 223"/>
          <p:cNvSpPr>
            <a:spLocks noChangeArrowheads="1"/>
          </p:cNvSpPr>
          <p:nvPr/>
        </p:nvSpPr>
        <p:spPr bwMode="auto">
          <a:xfrm>
            <a:off x="6248400" y="310991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8" name="Rectangle 224"/>
          <p:cNvSpPr>
            <a:spLocks noChangeArrowheads="1"/>
          </p:cNvSpPr>
          <p:nvPr/>
        </p:nvSpPr>
        <p:spPr bwMode="auto">
          <a:xfrm>
            <a:off x="6646863" y="310991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29" name="Rectangle 225"/>
          <p:cNvSpPr>
            <a:spLocks noChangeArrowheads="1"/>
          </p:cNvSpPr>
          <p:nvPr/>
        </p:nvSpPr>
        <p:spPr bwMode="auto">
          <a:xfrm>
            <a:off x="7046913" y="310991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0" name="Rectangle 226"/>
          <p:cNvSpPr>
            <a:spLocks noChangeArrowheads="1"/>
          </p:cNvSpPr>
          <p:nvPr/>
        </p:nvSpPr>
        <p:spPr bwMode="auto">
          <a:xfrm>
            <a:off x="7578725" y="310991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1" name="Rectangle 227"/>
          <p:cNvSpPr>
            <a:spLocks noChangeArrowheads="1"/>
          </p:cNvSpPr>
          <p:nvPr/>
        </p:nvSpPr>
        <p:spPr bwMode="auto">
          <a:xfrm>
            <a:off x="7881938" y="3109913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2" name="Rectangle 228"/>
          <p:cNvSpPr>
            <a:spLocks noChangeArrowheads="1"/>
          </p:cNvSpPr>
          <p:nvPr/>
        </p:nvSpPr>
        <p:spPr bwMode="auto">
          <a:xfrm>
            <a:off x="8166100" y="3109913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80008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3" name="Rectangle 229"/>
          <p:cNvSpPr>
            <a:spLocks noChangeArrowheads="1"/>
          </p:cNvSpPr>
          <p:nvPr/>
        </p:nvSpPr>
        <p:spPr bwMode="auto">
          <a:xfrm>
            <a:off x="4260850" y="3373438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4" name="Rectangle 230"/>
          <p:cNvSpPr>
            <a:spLocks noChangeArrowheads="1"/>
          </p:cNvSpPr>
          <p:nvPr/>
        </p:nvSpPr>
        <p:spPr bwMode="auto">
          <a:xfrm>
            <a:off x="4649788" y="3373438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5" name="Rectangle 231"/>
          <p:cNvSpPr>
            <a:spLocks noChangeArrowheads="1"/>
          </p:cNvSpPr>
          <p:nvPr/>
        </p:nvSpPr>
        <p:spPr bwMode="auto">
          <a:xfrm>
            <a:off x="5048250" y="3373438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6" name="Rectangle 232"/>
          <p:cNvSpPr>
            <a:spLocks noChangeArrowheads="1"/>
          </p:cNvSpPr>
          <p:nvPr/>
        </p:nvSpPr>
        <p:spPr bwMode="auto">
          <a:xfrm>
            <a:off x="5448300" y="3373438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7" name="Rectangle 233"/>
          <p:cNvSpPr>
            <a:spLocks noChangeArrowheads="1"/>
          </p:cNvSpPr>
          <p:nvPr/>
        </p:nvSpPr>
        <p:spPr bwMode="auto">
          <a:xfrm>
            <a:off x="5846763" y="3373438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8" name="Rectangle 234"/>
          <p:cNvSpPr>
            <a:spLocks noChangeArrowheads="1"/>
          </p:cNvSpPr>
          <p:nvPr/>
        </p:nvSpPr>
        <p:spPr bwMode="auto">
          <a:xfrm>
            <a:off x="6248400" y="3373438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39" name="Rectangle 235"/>
          <p:cNvSpPr>
            <a:spLocks noChangeArrowheads="1"/>
          </p:cNvSpPr>
          <p:nvPr/>
        </p:nvSpPr>
        <p:spPr bwMode="auto">
          <a:xfrm>
            <a:off x="6646863" y="3373438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40" name="Rectangle 236"/>
          <p:cNvSpPr>
            <a:spLocks noChangeArrowheads="1"/>
          </p:cNvSpPr>
          <p:nvPr/>
        </p:nvSpPr>
        <p:spPr bwMode="auto">
          <a:xfrm>
            <a:off x="7046913" y="3373438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41" name="Rectangle 237"/>
          <p:cNvSpPr>
            <a:spLocks noChangeArrowheads="1"/>
          </p:cNvSpPr>
          <p:nvPr/>
        </p:nvSpPr>
        <p:spPr bwMode="auto">
          <a:xfrm>
            <a:off x="7578725" y="3373438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42" name="Rectangle 238"/>
          <p:cNvSpPr>
            <a:spLocks noChangeArrowheads="1"/>
          </p:cNvSpPr>
          <p:nvPr/>
        </p:nvSpPr>
        <p:spPr bwMode="auto">
          <a:xfrm>
            <a:off x="7881938" y="3373438"/>
            <a:ext cx="207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43" name="Rectangle 239"/>
          <p:cNvSpPr>
            <a:spLocks noChangeArrowheads="1"/>
          </p:cNvSpPr>
          <p:nvPr/>
        </p:nvSpPr>
        <p:spPr bwMode="auto">
          <a:xfrm>
            <a:off x="8166100" y="3373438"/>
            <a:ext cx="207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 b="0">
                <a:solidFill>
                  <a:srgbClr val="800080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1344" name="Rectangle 240"/>
          <p:cNvSpPr>
            <a:spLocks noChangeArrowheads="1"/>
          </p:cNvSpPr>
          <p:nvPr/>
        </p:nvSpPr>
        <p:spPr bwMode="auto">
          <a:xfrm>
            <a:off x="4130675" y="3629025"/>
            <a:ext cx="376238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45" name="Line 241"/>
          <p:cNvSpPr>
            <a:spLocks noChangeShapeType="1"/>
          </p:cNvSpPr>
          <p:nvPr/>
        </p:nvSpPr>
        <p:spPr bwMode="auto">
          <a:xfrm>
            <a:off x="4130675" y="3629025"/>
            <a:ext cx="376238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46" name="Rectangle 242"/>
          <p:cNvSpPr>
            <a:spLocks noChangeArrowheads="1"/>
          </p:cNvSpPr>
          <p:nvPr/>
        </p:nvSpPr>
        <p:spPr bwMode="auto">
          <a:xfrm>
            <a:off x="4506913" y="3629025"/>
            <a:ext cx="1905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47" name="Line 243"/>
          <p:cNvSpPr>
            <a:spLocks noChangeShapeType="1"/>
          </p:cNvSpPr>
          <p:nvPr/>
        </p:nvSpPr>
        <p:spPr bwMode="auto">
          <a:xfrm>
            <a:off x="4506913" y="3629025"/>
            <a:ext cx="1905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48" name="Line 244"/>
          <p:cNvSpPr>
            <a:spLocks noChangeShapeType="1"/>
          </p:cNvSpPr>
          <p:nvPr/>
        </p:nvSpPr>
        <p:spPr bwMode="auto">
          <a:xfrm>
            <a:off x="4506913" y="3629025"/>
            <a:ext cx="1587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49" name="Rectangle 245"/>
          <p:cNvSpPr>
            <a:spLocks noChangeArrowheads="1"/>
          </p:cNvSpPr>
          <p:nvPr/>
        </p:nvSpPr>
        <p:spPr bwMode="auto">
          <a:xfrm>
            <a:off x="4525963" y="3629025"/>
            <a:ext cx="38100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0" name="Line 246"/>
          <p:cNvSpPr>
            <a:spLocks noChangeShapeType="1"/>
          </p:cNvSpPr>
          <p:nvPr/>
        </p:nvSpPr>
        <p:spPr bwMode="auto">
          <a:xfrm>
            <a:off x="4525963" y="3629025"/>
            <a:ext cx="38100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1" name="Rectangle 247"/>
          <p:cNvSpPr>
            <a:spLocks noChangeArrowheads="1"/>
          </p:cNvSpPr>
          <p:nvPr/>
        </p:nvSpPr>
        <p:spPr bwMode="auto">
          <a:xfrm>
            <a:off x="4906963" y="3629025"/>
            <a:ext cx="17462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2" name="Line 248"/>
          <p:cNvSpPr>
            <a:spLocks noChangeShapeType="1"/>
          </p:cNvSpPr>
          <p:nvPr/>
        </p:nvSpPr>
        <p:spPr bwMode="auto">
          <a:xfrm>
            <a:off x="4906963" y="3629025"/>
            <a:ext cx="17462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3" name="Line 249"/>
          <p:cNvSpPr>
            <a:spLocks noChangeShapeType="1"/>
          </p:cNvSpPr>
          <p:nvPr/>
        </p:nvSpPr>
        <p:spPr bwMode="auto">
          <a:xfrm>
            <a:off x="4906963" y="3629025"/>
            <a:ext cx="1587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4" name="Rectangle 250"/>
          <p:cNvSpPr>
            <a:spLocks noChangeArrowheads="1"/>
          </p:cNvSpPr>
          <p:nvPr/>
        </p:nvSpPr>
        <p:spPr bwMode="auto">
          <a:xfrm>
            <a:off x="4924425" y="3629025"/>
            <a:ext cx="382588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5" name="Line 251"/>
          <p:cNvSpPr>
            <a:spLocks noChangeShapeType="1"/>
          </p:cNvSpPr>
          <p:nvPr/>
        </p:nvSpPr>
        <p:spPr bwMode="auto">
          <a:xfrm>
            <a:off x="4924425" y="3629025"/>
            <a:ext cx="382588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6" name="Rectangle 252"/>
          <p:cNvSpPr>
            <a:spLocks noChangeArrowheads="1"/>
          </p:cNvSpPr>
          <p:nvPr/>
        </p:nvSpPr>
        <p:spPr bwMode="auto">
          <a:xfrm>
            <a:off x="5307013" y="3629025"/>
            <a:ext cx="17462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7" name="Line 253"/>
          <p:cNvSpPr>
            <a:spLocks noChangeShapeType="1"/>
          </p:cNvSpPr>
          <p:nvPr/>
        </p:nvSpPr>
        <p:spPr bwMode="auto">
          <a:xfrm>
            <a:off x="5307013" y="3629025"/>
            <a:ext cx="17462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8" name="Line 254"/>
          <p:cNvSpPr>
            <a:spLocks noChangeShapeType="1"/>
          </p:cNvSpPr>
          <p:nvPr/>
        </p:nvSpPr>
        <p:spPr bwMode="auto">
          <a:xfrm>
            <a:off x="5307013" y="3629025"/>
            <a:ext cx="1587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59" name="Rectangle 255"/>
          <p:cNvSpPr>
            <a:spLocks noChangeArrowheads="1"/>
          </p:cNvSpPr>
          <p:nvPr/>
        </p:nvSpPr>
        <p:spPr bwMode="auto">
          <a:xfrm>
            <a:off x="5324475" y="3629025"/>
            <a:ext cx="38100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0" name="Line 256"/>
          <p:cNvSpPr>
            <a:spLocks noChangeShapeType="1"/>
          </p:cNvSpPr>
          <p:nvPr/>
        </p:nvSpPr>
        <p:spPr bwMode="auto">
          <a:xfrm>
            <a:off x="5324475" y="3629025"/>
            <a:ext cx="38100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1" name="Rectangle 257"/>
          <p:cNvSpPr>
            <a:spLocks noChangeArrowheads="1"/>
          </p:cNvSpPr>
          <p:nvPr/>
        </p:nvSpPr>
        <p:spPr bwMode="auto">
          <a:xfrm>
            <a:off x="5705475" y="3629025"/>
            <a:ext cx="1905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2" name="Line 258"/>
          <p:cNvSpPr>
            <a:spLocks noChangeShapeType="1"/>
          </p:cNvSpPr>
          <p:nvPr/>
        </p:nvSpPr>
        <p:spPr bwMode="auto">
          <a:xfrm>
            <a:off x="5705475" y="3629025"/>
            <a:ext cx="1905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3" name="Line 259"/>
          <p:cNvSpPr>
            <a:spLocks noChangeShapeType="1"/>
          </p:cNvSpPr>
          <p:nvPr/>
        </p:nvSpPr>
        <p:spPr bwMode="auto">
          <a:xfrm>
            <a:off x="5705475" y="3629025"/>
            <a:ext cx="1588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4" name="Rectangle 260"/>
          <p:cNvSpPr>
            <a:spLocks noChangeArrowheads="1"/>
          </p:cNvSpPr>
          <p:nvPr/>
        </p:nvSpPr>
        <p:spPr bwMode="auto">
          <a:xfrm>
            <a:off x="5724525" y="3629025"/>
            <a:ext cx="382588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5" name="Line 261"/>
          <p:cNvSpPr>
            <a:spLocks noChangeShapeType="1"/>
          </p:cNvSpPr>
          <p:nvPr/>
        </p:nvSpPr>
        <p:spPr bwMode="auto">
          <a:xfrm>
            <a:off x="5724525" y="3629025"/>
            <a:ext cx="382588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6" name="Rectangle 262"/>
          <p:cNvSpPr>
            <a:spLocks noChangeArrowheads="1"/>
          </p:cNvSpPr>
          <p:nvPr/>
        </p:nvSpPr>
        <p:spPr bwMode="auto">
          <a:xfrm>
            <a:off x="6107113" y="3629025"/>
            <a:ext cx="17462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7" name="Line 263"/>
          <p:cNvSpPr>
            <a:spLocks noChangeShapeType="1"/>
          </p:cNvSpPr>
          <p:nvPr/>
        </p:nvSpPr>
        <p:spPr bwMode="auto">
          <a:xfrm>
            <a:off x="6107113" y="3629025"/>
            <a:ext cx="17462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8" name="Line 264"/>
          <p:cNvSpPr>
            <a:spLocks noChangeShapeType="1"/>
          </p:cNvSpPr>
          <p:nvPr/>
        </p:nvSpPr>
        <p:spPr bwMode="auto">
          <a:xfrm>
            <a:off x="6107113" y="3629025"/>
            <a:ext cx="1587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69" name="Rectangle 265"/>
          <p:cNvSpPr>
            <a:spLocks noChangeArrowheads="1"/>
          </p:cNvSpPr>
          <p:nvPr/>
        </p:nvSpPr>
        <p:spPr bwMode="auto">
          <a:xfrm>
            <a:off x="6124575" y="3629025"/>
            <a:ext cx="38100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0" name="Line 266"/>
          <p:cNvSpPr>
            <a:spLocks noChangeShapeType="1"/>
          </p:cNvSpPr>
          <p:nvPr/>
        </p:nvSpPr>
        <p:spPr bwMode="auto">
          <a:xfrm>
            <a:off x="6124575" y="3629025"/>
            <a:ext cx="38100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1" name="Rectangle 267"/>
          <p:cNvSpPr>
            <a:spLocks noChangeArrowheads="1"/>
          </p:cNvSpPr>
          <p:nvPr/>
        </p:nvSpPr>
        <p:spPr bwMode="auto">
          <a:xfrm>
            <a:off x="6505575" y="3629025"/>
            <a:ext cx="17463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2" name="Line 268"/>
          <p:cNvSpPr>
            <a:spLocks noChangeShapeType="1"/>
          </p:cNvSpPr>
          <p:nvPr/>
        </p:nvSpPr>
        <p:spPr bwMode="auto">
          <a:xfrm>
            <a:off x="6505575" y="3629025"/>
            <a:ext cx="17463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3" name="Line 269"/>
          <p:cNvSpPr>
            <a:spLocks noChangeShapeType="1"/>
          </p:cNvSpPr>
          <p:nvPr/>
        </p:nvSpPr>
        <p:spPr bwMode="auto">
          <a:xfrm>
            <a:off x="6505575" y="3629025"/>
            <a:ext cx="1588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4" name="Rectangle 270"/>
          <p:cNvSpPr>
            <a:spLocks noChangeArrowheads="1"/>
          </p:cNvSpPr>
          <p:nvPr/>
        </p:nvSpPr>
        <p:spPr bwMode="auto">
          <a:xfrm>
            <a:off x="6523038" y="3629025"/>
            <a:ext cx="382587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5" name="Line 271"/>
          <p:cNvSpPr>
            <a:spLocks noChangeShapeType="1"/>
          </p:cNvSpPr>
          <p:nvPr/>
        </p:nvSpPr>
        <p:spPr bwMode="auto">
          <a:xfrm>
            <a:off x="6523038" y="3629025"/>
            <a:ext cx="382587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6" name="Rectangle 272"/>
          <p:cNvSpPr>
            <a:spLocks noChangeArrowheads="1"/>
          </p:cNvSpPr>
          <p:nvPr/>
        </p:nvSpPr>
        <p:spPr bwMode="auto">
          <a:xfrm>
            <a:off x="6905625" y="3629025"/>
            <a:ext cx="1905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7" name="Line 273"/>
          <p:cNvSpPr>
            <a:spLocks noChangeShapeType="1"/>
          </p:cNvSpPr>
          <p:nvPr/>
        </p:nvSpPr>
        <p:spPr bwMode="auto">
          <a:xfrm>
            <a:off x="6905625" y="3629025"/>
            <a:ext cx="1905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8" name="Line 274"/>
          <p:cNvSpPr>
            <a:spLocks noChangeShapeType="1"/>
          </p:cNvSpPr>
          <p:nvPr/>
        </p:nvSpPr>
        <p:spPr bwMode="auto">
          <a:xfrm>
            <a:off x="6905625" y="3629025"/>
            <a:ext cx="1588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79" name="Rectangle 275"/>
          <p:cNvSpPr>
            <a:spLocks noChangeArrowheads="1"/>
          </p:cNvSpPr>
          <p:nvPr/>
        </p:nvSpPr>
        <p:spPr bwMode="auto">
          <a:xfrm>
            <a:off x="6924675" y="3629025"/>
            <a:ext cx="379413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0" name="Line 276"/>
          <p:cNvSpPr>
            <a:spLocks noChangeShapeType="1"/>
          </p:cNvSpPr>
          <p:nvPr/>
        </p:nvSpPr>
        <p:spPr bwMode="auto">
          <a:xfrm>
            <a:off x="6924675" y="3629025"/>
            <a:ext cx="379413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1" name="Rectangle 277"/>
          <p:cNvSpPr>
            <a:spLocks noChangeArrowheads="1"/>
          </p:cNvSpPr>
          <p:nvPr/>
        </p:nvSpPr>
        <p:spPr bwMode="auto">
          <a:xfrm>
            <a:off x="7304088" y="3629025"/>
            <a:ext cx="1905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2" name="Line 278"/>
          <p:cNvSpPr>
            <a:spLocks noChangeShapeType="1"/>
          </p:cNvSpPr>
          <p:nvPr/>
        </p:nvSpPr>
        <p:spPr bwMode="auto">
          <a:xfrm>
            <a:off x="7304088" y="3629025"/>
            <a:ext cx="1905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3" name="Line 279"/>
          <p:cNvSpPr>
            <a:spLocks noChangeShapeType="1"/>
          </p:cNvSpPr>
          <p:nvPr/>
        </p:nvSpPr>
        <p:spPr bwMode="auto">
          <a:xfrm>
            <a:off x="7304088" y="3629025"/>
            <a:ext cx="1587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4" name="Rectangle 280"/>
          <p:cNvSpPr>
            <a:spLocks noChangeArrowheads="1"/>
          </p:cNvSpPr>
          <p:nvPr/>
        </p:nvSpPr>
        <p:spPr bwMode="auto">
          <a:xfrm>
            <a:off x="7323138" y="3629025"/>
            <a:ext cx="153987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5" name="Line 281"/>
          <p:cNvSpPr>
            <a:spLocks noChangeShapeType="1"/>
          </p:cNvSpPr>
          <p:nvPr/>
        </p:nvSpPr>
        <p:spPr bwMode="auto">
          <a:xfrm>
            <a:off x="7323138" y="3629025"/>
            <a:ext cx="153987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6" name="Rectangle 282"/>
          <p:cNvSpPr>
            <a:spLocks noChangeArrowheads="1"/>
          </p:cNvSpPr>
          <p:nvPr/>
        </p:nvSpPr>
        <p:spPr bwMode="auto">
          <a:xfrm>
            <a:off x="7477125" y="3629025"/>
            <a:ext cx="17463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7" name="Line 283"/>
          <p:cNvSpPr>
            <a:spLocks noChangeShapeType="1"/>
          </p:cNvSpPr>
          <p:nvPr/>
        </p:nvSpPr>
        <p:spPr bwMode="auto">
          <a:xfrm>
            <a:off x="7477125" y="3629025"/>
            <a:ext cx="17463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8" name="Line 284"/>
          <p:cNvSpPr>
            <a:spLocks noChangeShapeType="1"/>
          </p:cNvSpPr>
          <p:nvPr/>
        </p:nvSpPr>
        <p:spPr bwMode="auto">
          <a:xfrm>
            <a:off x="7477125" y="3629025"/>
            <a:ext cx="1588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9" name="Rectangle 285"/>
          <p:cNvSpPr>
            <a:spLocks noChangeArrowheads="1"/>
          </p:cNvSpPr>
          <p:nvPr/>
        </p:nvSpPr>
        <p:spPr bwMode="auto">
          <a:xfrm>
            <a:off x="7494588" y="3629025"/>
            <a:ext cx="301625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0" name="Line 286"/>
          <p:cNvSpPr>
            <a:spLocks noChangeShapeType="1"/>
          </p:cNvSpPr>
          <p:nvPr/>
        </p:nvSpPr>
        <p:spPr bwMode="auto">
          <a:xfrm>
            <a:off x="7494588" y="3629025"/>
            <a:ext cx="301625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1" name="Rectangle 287"/>
          <p:cNvSpPr>
            <a:spLocks noChangeArrowheads="1"/>
          </p:cNvSpPr>
          <p:nvPr/>
        </p:nvSpPr>
        <p:spPr bwMode="auto">
          <a:xfrm>
            <a:off x="7796213" y="3629025"/>
            <a:ext cx="1905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2" name="Line 288"/>
          <p:cNvSpPr>
            <a:spLocks noChangeShapeType="1"/>
          </p:cNvSpPr>
          <p:nvPr/>
        </p:nvSpPr>
        <p:spPr bwMode="auto">
          <a:xfrm>
            <a:off x="7796213" y="3629025"/>
            <a:ext cx="1905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3" name="Line 289"/>
          <p:cNvSpPr>
            <a:spLocks noChangeShapeType="1"/>
          </p:cNvSpPr>
          <p:nvPr/>
        </p:nvSpPr>
        <p:spPr bwMode="auto">
          <a:xfrm>
            <a:off x="7796213" y="3629025"/>
            <a:ext cx="1587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4" name="Rectangle 290"/>
          <p:cNvSpPr>
            <a:spLocks noChangeArrowheads="1"/>
          </p:cNvSpPr>
          <p:nvPr/>
        </p:nvSpPr>
        <p:spPr bwMode="auto">
          <a:xfrm>
            <a:off x="7815263" y="3629025"/>
            <a:ext cx="266700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5" name="Line 291"/>
          <p:cNvSpPr>
            <a:spLocks noChangeShapeType="1"/>
          </p:cNvSpPr>
          <p:nvPr/>
        </p:nvSpPr>
        <p:spPr bwMode="auto">
          <a:xfrm>
            <a:off x="7815263" y="3629025"/>
            <a:ext cx="266700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6" name="Rectangle 292"/>
          <p:cNvSpPr>
            <a:spLocks noChangeArrowheads="1"/>
          </p:cNvSpPr>
          <p:nvPr/>
        </p:nvSpPr>
        <p:spPr bwMode="auto">
          <a:xfrm>
            <a:off x="8081963" y="3629025"/>
            <a:ext cx="17462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7" name="Line 293"/>
          <p:cNvSpPr>
            <a:spLocks noChangeShapeType="1"/>
          </p:cNvSpPr>
          <p:nvPr/>
        </p:nvSpPr>
        <p:spPr bwMode="auto">
          <a:xfrm>
            <a:off x="8081963" y="3629025"/>
            <a:ext cx="17462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8" name="Line 294"/>
          <p:cNvSpPr>
            <a:spLocks noChangeShapeType="1"/>
          </p:cNvSpPr>
          <p:nvPr/>
        </p:nvSpPr>
        <p:spPr bwMode="auto">
          <a:xfrm>
            <a:off x="8081963" y="3629025"/>
            <a:ext cx="1587" cy="19050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99" name="Rectangle 295"/>
          <p:cNvSpPr>
            <a:spLocks noChangeArrowheads="1"/>
          </p:cNvSpPr>
          <p:nvPr/>
        </p:nvSpPr>
        <p:spPr bwMode="auto">
          <a:xfrm>
            <a:off x="8099425" y="3629025"/>
            <a:ext cx="268288" cy="190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400" name="Line 296"/>
          <p:cNvSpPr>
            <a:spLocks noChangeShapeType="1"/>
          </p:cNvSpPr>
          <p:nvPr/>
        </p:nvSpPr>
        <p:spPr bwMode="auto">
          <a:xfrm>
            <a:off x="8099425" y="3629025"/>
            <a:ext cx="268288" cy="1588"/>
          </a:xfrm>
          <a:prstGeom prst="line">
            <a:avLst/>
          </a:prstGeom>
          <a:noFill/>
          <a:ln w="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97"/>
          <p:cNvGrpSpPr>
            <a:grpSpLocks/>
          </p:cNvGrpSpPr>
          <p:nvPr/>
        </p:nvGrpSpPr>
        <p:grpSpPr bwMode="auto">
          <a:xfrm>
            <a:off x="1143000" y="3536950"/>
            <a:ext cx="6248400" cy="2559050"/>
            <a:chOff x="1392" y="1440"/>
            <a:chExt cx="3936" cy="1612"/>
          </a:xfrm>
        </p:grpSpPr>
        <p:sp>
          <p:nvSpPr>
            <p:cNvPr id="431402" name="Text Box 298"/>
            <p:cNvSpPr txBox="1">
              <a:spLocks noChangeArrowheads="1"/>
            </p:cNvSpPr>
            <p:nvPr/>
          </p:nvSpPr>
          <p:spPr bwMode="auto">
            <a:xfrm>
              <a:off x="1392" y="1440"/>
              <a:ext cx="275" cy="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30000"/>
                </a:spcBef>
                <a:buSzTx/>
                <a:buFontTx/>
                <a:buNone/>
              </a:pPr>
              <a:r>
                <a:rPr lang="en-GB" sz="1600" b="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GB" sz="1600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buSzTx/>
                <a:buFontTx/>
                <a:buNone/>
              </a:pPr>
              <a:r>
                <a:rPr lang="en-GB" sz="1600" b="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GB" sz="1600" b="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buSzTx/>
                <a:buFontTx/>
                <a:buNone/>
              </a:pPr>
              <a:r>
                <a:rPr lang="en-GB" sz="1600" b="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GB" sz="1600" b="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buSzTx/>
                <a:buFontTx/>
                <a:buNone/>
              </a:pPr>
              <a:r>
                <a:rPr lang="en-GB" sz="1600" b="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GB" sz="1600" b="0" baseline="-25000">
                  <a:solidFill>
                    <a:schemeClr val="tx1"/>
                  </a:solidFill>
                  <a:latin typeface="Times New Roman" pitchFamily="18" charset="0"/>
                </a:rPr>
                <a:t>3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buSzTx/>
                <a:buFontTx/>
                <a:buNone/>
              </a:pPr>
              <a:r>
                <a:rPr lang="en-GB" sz="1600" b="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GB" sz="1600" b="0" baseline="-25000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buSzTx/>
                <a:buFontTx/>
                <a:buNone/>
              </a:pPr>
              <a:r>
                <a:rPr lang="en-GB" sz="1600" b="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GB" sz="1600" b="0" baseline="-25000">
                  <a:solidFill>
                    <a:schemeClr val="tx1"/>
                  </a:solidFill>
                  <a:latin typeface="Times New Roman" pitchFamily="18" charset="0"/>
                </a:rPr>
                <a:t>5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buSzTx/>
                <a:buFontTx/>
                <a:buNone/>
              </a:pPr>
              <a:r>
                <a:rPr lang="en-GB" sz="1600" b="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GB" sz="1600" b="0" baseline="-25000">
                  <a:solidFill>
                    <a:schemeClr val="tx1"/>
                  </a:solidFill>
                  <a:latin typeface="Times New Roman" pitchFamily="18" charset="0"/>
                </a:rPr>
                <a:t>6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buSzTx/>
                <a:buFontTx/>
                <a:buNone/>
              </a:pPr>
              <a:r>
                <a:rPr lang="en-GB" sz="1600" b="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GB" sz="1600" b="0" baseline="-250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31403" name="Line 299"/>
            <p:cNvSpPr>
              <a:spLocks noChangeShapeType="1"/>
            </p:cNvSpPr>
            <p:nvPr/>
          </p:nvSpPr>
          <p:spPr bwMode="auto">
            <a:xfrm>
              <a:off x="1680" y="158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04" name="Line 300"/>
            <p:cNvSpPr>
              <a:spLocks noChangeShapeType="1"/>
            </p:cNvSpPr>
            <p:nvPr/>
          </p:nvSpPr>
          <p:spPr bwMode="auto">
            <a:xfrm>
              <a:off x="2256" y="1728"/>
              <a:ext cx="105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01"/>
            <p:cNvGrpSpPr>
              <a:grpSpLocks/>
            </p:cNvGrpSpPr>
            <p:nvPr/>
          </p:nvGrpSpPr>
          <p:grpSpPr bwMode="auto">
            <a:xfrm>
              <a:off x="3277" y="2064"/>
              <a:ext cx="336" cy="240"/>
              <a:chOff x="6768" y="11808"/>
              <a:chExt cx="1008" cy="792"/>
            </a:xfrm>
          </p:grpSpPr>
          <p:sp>
            <p:nvSpPr>
              <p:cNvPr id="431406" name="Freeform 302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432"/>
                  </a:cxn>
                  <a:cxn ang="0">
                    <a:pos x="0" y="864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07" name="Line 303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08" name="Line 304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09" name="Freeform 305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144"/>
                  </a:cxn>
                  <a:cxn ang="0">
                    <a:pos x="576" y="432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10" name="Freeform 306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144"/>
                  </a:cxn>
                  <a:cxn ang="0">
                    <a:pos x="576" y="432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307"/>
            <p:cNvGrpSpPr>
              <a:grpSpLocks/>
            </p:cNvGrpSpPr>
            <p:nvPr/>
          </p:nvGrpSpPr>
          <p:grpSpPr bwMode="auto">
            <a:xfrm>
              <a:off x="3325" y="2784"/>
              <a:ext cx="336" cy="240"/>
              <a:chOff x="6768" y="11808"/>
              <a:chExt cx="1008" cy="792"/>
            </a:xfrm>
          </p:grpSpPr>
          <p:sp>
            <p:nvSpPr>
              <p:cNvPr id="431412" name="Freeform 30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432"/>
                  </a:cxn>
                  <a:cxn ang="0">
                    <a:pos x="0" y="864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13" name="Line 30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14" name="Line 31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15" name="Freeform 31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144"/>
                  </a:cxn>
                  <a:cxn ang="0">
                    <a:pos x="576" y="432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16" name="Freeform 31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144"/>
                  </a:cxn>
                  <a:cxn ang="0">
                    <a:pos x="576" y="432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1417" name="Line 313"/>
            <p:cNvSpPr>
              <a:spLocks noChangeShapeType="1"/>
            </p:cNvSpPr>
            <p:nvPr/>
          </p:nvSpPr>
          <p:spPr bwMode="auto">
            <a:xfrm>
              <a:off x="3024" y="288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18" name="Line 314"/>
            <p:cNvSpPr>
              <a:spLocks noChangeShapeType="1"/>
            </p:cNvSpPr>
            <p:nvPr/>
          </p:nvSpPr>
          <p:spPr bwMode="auto">
            <a:xfrm>
              <a:off x="1872" y="1776"/>
              <a:ext cx="0" cy="105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19" name="Line 315"/>
            <p:cNvSpPr>
              <a:spLocks noChangeShapeType="1"/>
            </p:cNvSpPr>
            <p:nvPr/>
          </p:nvSpPr>
          <p:spPr bwMode="auto">
            <a:xfrm>
              <a:off x="2448" y="2928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20" name="Line 316"/>
            <p:cNvSpPr>
              <a:spLocks noChangeShapeType="1"/>
            </p:cNvSpPr>
            <p:nvPr/>
          </p:nvSpPr>
          <p:spPr bwMode="auto">
            <a:xfrm>
              <a:off x="1872" y="2832"/>
              <a:ext cx="14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317"/>
            <p:cNvGrpSpPr>
              <a:grpSpLocks/>
            </p:cNvGrpSpPr>
            <p:nvPr/>
          </p:nvGrpSpPr>
          <p:grpSpPr bwMode="auto">
            <a:xfrm>
              <a:off x="3277" y="1680"/>
              <a:ext cx="336" cy="240"/>
              <a:chOff x="6768" y="11808"/>
              <a:chExt cx="1008" cy="792"/>
            </a:xfrm>
          </p:grpSpPr>
          <p:sp>
            <p:nvSpPr>
              <p:cNvPr id="431422" name="Freeform 31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432"/>
                  </a:cxn>
                  <a:cxn ang="0">
                    <a:pos x="0" y="864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23" name="Line 31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24" name="Line 32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25" name="Freeform 32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144"/>
                  </a:cxn>
                  <a:cxn ang="0">
                    <a:pos x="576" y="432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26" name="Freeform 32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144"/>
                  </a:cxn>
                  <a:cxn ang="0">
                    <a:pos x="576" y="432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1427" name="Line 323"/>
            <p:cNvSpPr>
              <a:spLocks noChangeShapeType="1"/>
            </p:cNvSpPr>
            <p:nvPr/>
          </p:nvSpPr>
          <p:spPr bwMode="auto">
            <a:xfrm>
              <a:off x="1680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28" name="Line 324"/>
            <p:cNvSpPr>
              <a:spLocks noChangeShapeType="1"/>
            </p:cNvSpPr>
            <p:nvPr/>
          </p:nvSpPr>
          <p:spPr bwMode="auto">
            <a:xfrm>
              <a:off x="1632" y="2352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29" name="Line 325"/>
            <p:cNvSpPr>
              <a:spLocks noChangeShapeType="1"/>
            </p:cNvSpPr>
            <p:nvPr/>
          </p:nvSpPr>
          <p:spPr bwMode="auto">
            <a:xfrm>
              <a:off x="2256" y="1728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0" name="Line 326"/>
            <p:cNvSpPr>
              <a:spLocks noChangeShapeType="1"/>
            </p:cNvSpPr>
            <p:nvPr/>
          </p:nvSpPr>
          <p:spPr bwMode="auto">
            <a:xfrm>
              <a:off x="1632" y="2544"/>
              <a:ext cx="81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1" name="Line 327"/>
            <p:cNvSpPr>
              <a:spLocks noChangeShapeType="1"/>
            </p:cNvSpPr>
            <p:nvPr/>
          </p:nvSpPr>
          <p:spPr bwMode="auto">
            <a:xfrm>
              <a:off x="2448" y="1776"/>
              <a:ext cx="0" cy="115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2" name="Line 328"/>
            <p:cNvSpPr>
              <a:spLocks noChangeShapeType="1"/>
            </p:cNvSpPr>
            <p:nvPr/>
          </p:nvSpPr>
          <p:spPr bwMode="auto">
            <a:xfrm>
              <a:off x="2448" y="1776"/>
              <a:ext cx="86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3" name="Line 329"/>
            <p:cNvSpPr>
              <a:spLocks noChangeShapeType="1"/>
            </p:cNvSpPr>
            <p:nvPr/>
          </p:nvSpPr>
          <p:spPr bwMode="auto">
            <a:xfrm>
              <a:off x="1632" y="2784"/>
              <a:ext cx="100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4" name="Oval 330"/>
            <p:cNvSpPr>
              <a:spLocks noChangeArrowheads="1"/>
            </p:cNvSpPr>
            <p:nvPr/>
          </p:nvSpPr>
          <p:spPr bwMode="auto">
            <a:xfrm>
              <a:off x="2420" y="250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5" name="Line 331"/>
            <p:cNvSpPr>
              <a:spLocks noChangeShapeType="1"/>
            </p:cNvSpPr>
            <p:nvPr/>
          </p:nvSpPr>
          <p:spPr bwMode="auto">
            <a:xfrm>
              <a:off x="2640" y="1824"/>
              <a:ext cx="0" cy="96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6" name="Line 332"/>
            <p:cNvSpPr>
              <a:spLocks noChangeShapeType="1"/>
            </p:cNvSpPr>
            <p:nvPr/>
          </p:nvSpPr>
          <p:spPr bwMode="auto">
            <a:xfrm>
              <a:off x="2640" y="1824"/>
              <a:ext cx="67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7" name="Line 333"/>
            <p:cNvSpPr>
              <a:spLocks noChangeShapeType="1"/>
            </p:cNvSpPr>
            <p:nvPr/>
          </p:nvSpPr>
          <p:spPr bwMode="auto">
            <a:xfrm>
              <a:off x="1632" y="2976"/>
              <a:ext cx="172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8" name="Line 334"/>
            <p:cNvSpPr>
              <a:spLocks noChangeShapeType="1"/>
            </p:cNvSpPr>
            <p:nvPr/>
          </p:nvSpPr>
          <p:spPr bwMode="auto">
            <a:xfrm>
              <a:off x="2832" y="1872"/>
              <a:ext cx="0" cy="110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39" name="Oval 335"/>
            <p:cNvSpPr>
              <a:spLocks noChangeArrowheads="1"/>
            </p:cNvSpPr>
            <p:nvPr/>
          </p:nvSpPr>
          <p:spPr bwMode="auto">
            <a:xfrm>
              <a:off x="2608" y="218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0" name="Oval 336"/>
            <p:cNvSpPr>
              <a:spLocks noChangeArrowheads="1"/>
            </p:cNvSpPr>
            <p:nvPr/>
          </p:nvSpPr>
          <p:spPr bwMode="auto">
            <a:xfrm>
              <a:off x="2800" y="22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en-GB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441" name="Oval 337"/>
            <p:cNvSpPr>
              <a:spLocks noChangeArrowheads="1"/>
            </p:cNvSpPr>
            <p:nvPr/>
          </p:nvSpPr>
          <p:spPr bwMode="auto">
            <a:xfrm>
              <a:off x="2804" y="29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2" name="Line 338"/>
            <p:cNvSpPr>
              <a:spLocks noChangeShapeType="1"/>
            </p:cNvSpPr>
            <p:nvPr/>
          </p:nvSpPr>
          <p:spPr bwMode="auto">
            <a:xfrm>
              <a:off x="2832" y="1872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3" name="Line 339"/>
            <p:cNvSpPr>
              <a:spLocks noChangeShapeType="1"/>
            </p:cNvSpPr>
            <p:nvPr/>
          </p:nvSpPr>
          <p:spPr bwMode="auto">
            <a:xfrm>
              <a:off x="1680" y="1968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4" name="Line 340"/>
            <p:cNvSpPr>
              <a:spLocks noChangeShapeType="1"/>
            </p:cNvSpPr>
            <p:nvPr/>
          </p:nvSpPr>
          <p:spPr bwMode="auto">
            <a:xfrm>
              <a:off x="2064" y="196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5" name="Line 341"/>
            <p:cNvSpPr>
              <a:spLocks noChangeShapeType="1"/>
            </p:cNvSpPr>
            <p:nvPr/>
          </p:nvSpPr>
          <p:spPr bwMode="auto">
            <a:xfrm>
              <a:off x="1680" y="2160"/>
              <a:ext cx="16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6" name="Line 342"/>
            <p:cNvSpPr>
              <a:spLocks noChangeShapeType="1"/>
            </p:cNvSpPr>
            <p:nvPr/>
          </p:nvSpPr>
          <p:spPr bwMode="auto">
            <a:xfrm>
              <a:off x="2064" y="2112"/>
              <a:ext cx="124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7" name="Line 343"/>
            <p:cNvSpPr>
              <a:spLocks noChangeShapeType="1"/>
            </p:cNvSpPr>
            <p:nvPr/>
          </p:nvSpPr>
          <p:spPr bwMode="auto">
            <a:xfrm>
              <a:off x="2640" y="2208"/>
              <a:ext cx="67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8" name="Line 344"/>
            <p:cNvSpPr>
              <a:spLocks noChangeShapeType="1"/>
            </p:cNvSpPr>
            <p:nvPr/>
          </p:nvSpPr>
          <p:spPr bwMode="auto">
            <a:xfrm>
              <a:off x="2832" y="225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49" name="Line 345"/>
            <p:cNvSpPr>
              <a:spLocks noChangeShapeType="1"/>
            </p:cNvSpPr>
            <p:nvPr/>
          </p:nvSpPr>
          <p:spPr bwMode="auto">
            <a:xfrm>
              <a:off x="3024" y="2160"/>
              <a:ext cx="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50" name="Oval 346"/>
            <p:cNvSpPr>
              <a:spLocks noChangeArrowheads="1"/>
            </p:cNvSpPr>
            <p:nvPr/>
          </p:nvSpPr>
          <p:spPr bwMode="auto">
            <a:xfrm>
              <a:off x="2996" y="21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51" name="Text Box 347"/>
            <p:cNvSpPr txBox="1">
              <a:spLocks noChangeArrowheads="1"/>
            </p:cNvSpPr>
            <p:nvPr/>
          </p:nvSpPr>
          <p:spPr bwMode="auto">
            <a:xfrm>
              <a:off x="3840" y="2784"/>
              <a:ext cx="14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y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=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3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5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  <a:endParaRPr lang="en-GB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452" name="Text Box 348"/>
            <p:cNvSpPr txBox="1">
              <a:spLocks noChangeArrowheads="1"/>
            </p:cNvSpPr>
            <p:nvPr/>
          </p:nvSpPr>
          <p:spPr bwMode="auto">
            <a:xfrm>
              <a:off x="3840" y="2064"/>
              <a:ext cx="14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y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=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3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6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  <a:endParaRPr lang="en-GB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453" name="Text Box 349"/>
            <p:cNvSpPr txBox="1">
              <a:spLocks noChangeArrowheads="1"/>
            </p:cNvSpPr>
            <p:nvPr/>
          </p:nvSpPr>
          <p:spPr bwMode="auto">
            <a:xfrm>
              <a:off x="3840" y="1680"/>
              <a:ext cx="14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y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=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5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6</a:t>
              </a: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 + I</a:t>
              </a:r>
              <a:r>
                <a:rPr lang="en-GB" sz="1600" baseline="-250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  <a:endParaRPr lang="en-GB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1454" name="Line 350"/>
            <p:cNvSpPr>
              <a:spLocks noChangeShapeType="1"/>
            </p:cNvSpPr>
            <p:nvPr/>
          </p:nvSpPr>
          <p:spPr bwMode="auto">
            <a:xfrm>
              <a:off x="3661" y="289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55" name="Line 351"/>
            <p:cNvSpPr>
              <a:spLocks noChangeShapeType="1"/>
            </p:cNvSpPr>
            <p:nvPr/>
          </p:nvSpPr>
          <p:spPr bwMode="auto">
            <a:xfrm>
              <a:off x="3613" y="217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56" name="Line 352"/>
            <p:cNvSpPr>
              <a:spLocks noChangeShapeType="1"/>
            </p:cNvSpPr>
            <p:nvPr/>
          </p:nvSpPr>
          <p:spPr bwMode="auto">
            <a:xfrm>
              <a:off x="3613" y="179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8" y="284163"/>
            <a:ext cx="3262312" cy="368300"/>
          </a:xfrm>
        </p:spPr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</a:rPr>
              <a:t>8-to-3  Priority Encoder</a:t>
            </a:r>
          </a:p>
        </p:txBody>
      </p:sp>
      <p:sp>
        <p:nvSpPr>
          <p:cNvPr id="435203" name="Rectangle 3"/>
          <p:cNvSpPr>
            <a:spLocks noChangeArrowheads="1"/>
          </p:cNvSpPr>
          <p:nvPr/>
        </p:nvSpPr>
        <p:spPr bwMode="auto">
          <a:xfrm>
            <a:off x="457200" y="838200"/>
            <a:ext cx="84582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GB" sz="2000">
                <a:solidFill>
                  <a:schemeClr val="tx1"/>
                </a:solidFill>
                <a:latin typeface="Tahoma" pitchFamily="34" charset="0"/>
              </a:rPr>
              <a:t> What if more than one input line has a value of  1?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GB" sz="2000">
                <a:solidFill>
                  <a:schemeClr val="tx1"/>
                </a:solidFill>
                <a:latin typeface="Tahoma" pitchFamily="34" charset="0"/>
              </a:rPr>
              <a:t> Ignore “lower priority” inputs.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GB" sz="200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Tahoma" pitchFamily="34" charset="0"/>
              </a:rPr>
              <a:t>Idle </a:t>
            </a:r>
            <a:r>
              <a:rPr lang="en-GB" sz="2000">
                <a:solidFill>
                  <a:schemeClr val="tx1"/>
                </a:solidFill>
                <a:latin typeface="Tahoma" pitchFamily="34" charset="0"/>
              </a:rPr>
              <a:t>indicates that no input is a 1.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GB" sz="2000">
                <a:solidFill>
                  <a:schemeClr val="tx1"/>
                </a:solidFill>
                <a:latin typeface="Tahoma" pitchFamily="34" charset="0"/>
              </a:rPr>
              <a:t> Note that polarity of </a:t>
            </a:r>
            <a:r>
              <a:rPr lang="en-GB" sz="2000">
                <a:solidFill>
                  <a:schemeClr val="accent2"/>
                </a:solidFill>
                <a:latin typeface="Tahoma" pitchFamily="34" charset="0"/>
              </a:rPr>
              <a:t>Idle </a:t>
            </a:r>
            <a:r>
              <a:rPr lang="en-GB" sz="2000">
                <a:solidFill>
                  <a:schemeClr val="tx1"/>
                </a:solidFill>
                <a:latin typeface="Tahoma" pitchFamily="34" charset="0"/>
              </a:rPr>
              <a:t>is opposite from Table 4-8 in Mano</a:t>
            </a:r>
          </a:p>
        </p:txBody>
      </p:sp>
      <p:sp>
        <p:nvSpPr>
          <p:cNvPr id="435240" name="Rectangle 40"/>
          <p:cNvSpPr>
            <a:spLocks noChangeArrowheads="1"/>
          </p:cNvSpPr>
          <p:nvPr/>
        </p:nvSpPr>
        <p:spPr bwMode="auto">
          <a:xfrm>
            <a:off x="2814638" y="3541713"/>
            <a:ext cx="952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250" name="Rectangle 50"/>
          <p:cNvSpPr>
            <a:spLocks noChangeArrowheads="1"/>
          </p:cNvSpPr>
          <p:nvPr/>
        </p:nvSpPr>
        <p:spPr bwMode="auto">
          <a:xfrm>
            <a:off x="3614738" y="3541713"/>
            <a:ext cx="952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260" name="Rectangle 60"/>
          <p:cNvSpPr>
            <a:spLocks noChangeArrowheads="1"/>
          </p:cNvSpPr>
          <p:nvPr/>
        </p:nvSpPr>
        <p:spPr bwMode="auto">
          <a:xfrm>
            <a:off x="4414838" y="3541713"/>
            <a:ext cx="7937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285" name="Rectangle 85"/>
          <p:cNvSpPr>
            <a:spLocks noChangeArrowheads="1"/>
          </p:cNvSpPr>
          <p:nvPr/>
        </p:nvSpPr>
        <p:spPr bwMode="auto">
          <a:xfrm>
            <a:off x="6103938" y="3541713"/>
            <a:ext cx="952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8" name="Rectangle 108"/>
          <p:cNvSpPr>
            <a:spLocks noChangeArrowheads="1"/>
          </p:cNvSpPr>
          <p:nvPr/>
        </p:nvSpPr>
        <p:spPr bwMode="auto">
          <a:xfrm>
            <a:off x="2814638" y="3875088"/>
            <a:ext cx="9525" cy="79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8" name="Rectangle 118"/>
          <p:cNvSpPr>
            <a:spLocks noChangeArrowheads="1"/>
          </p:cNvSpPr>
          <p:nvPr/>
        </p:nvSpPr>
        <p:spPr bwMode="auto">
          <a:xfrm>
            <a:off x="3614738" y="3875088"/>
            <a:ext cx="9525" cy="79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28" name="Rectangle 128"/>
          <p:cNvSpPr>
            <a:spLocks noChangeArrowheads="1"/>
          </p:cNvSpPr>
          <p:nvPr/>
        </p:nvSpPr>
        <p:spPr bwMode="auto">
          <a:xfrm>
            <a:off x="4414838" y="3875088"/>
            <a:ext cx="7937" cy="79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53" name="Rectangle 153"/>
          <p:cNvSpPr>
            <a:spLocks noChangeArrowheads="1"/>
          </p:cNvSpPr>
          <p:nvPr/>
        </p:nvSpPr>
        <p:spPr bwMode="auto">
          <a:xfrm>
            <a:off x="6103938" y="3875088"/>
            <a:ext cx="9525" cy="79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24"/>
          <p:cNvGrpSpPr>
            <a:grpSpLocks/>
          </p:cNvGrpSpPr>
          <p:nvPr/>
        </p:nvGrpSpPr>
        <p:grpSpPr bwMode="auto">
          <a:xfrm>
            <a:off x="2133600" y="2667000"/>
            <a:ext cx="4691063" cy="3055938"/>
            <a:chOff x="1536" y="2016"/>
            <a:chExt cx="2955" cy="1925"/>
          </a:xfrm>
        </p:grpSpPr>
        <p:sp>
          <p:nvSpPr>
            <p:cNvPr id="435205" name="Rectangle 5"/>
            <p:cNvSpPr>
              <a:spLocks noChangeArrowheads="1"/>
            </p:cNvSpPr>
            <p:nvPr/>
          </p:nvSpPr>
          <p:spPr bwMode="auto">
            <a:xfrm>
              <a:off x="2358" y="2030"/>
              <a:ext cx="3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Inputs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06" name="Rectangle 6"/>
            <p:cNvSpPr>
              <a:spLocks noChangeArrowheads="1"/>
            </p:cNvSpPr>
            <p:nvPr/>
          </p:nvSpPr>
          <p:spPr bwMode="auto">
            <a:xfrm>
              <a:off x="3700" y="2030"/>
              <a:ext cx="4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Outputs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1536" y="2016"/>
              <a:ext cx="1999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08" name="Line 8"/>
            <p:cNvSpPr>
              <a:spLocks noChangeShapeType="1"/>
            </p:cNvSpPr>
            <p:nvPr/>
          </p:nvSpPr>
          <p:spPr bwMode="auto">
            <a:xfrm>
              <a:off x="1536" y="2016"/>
              <a:ext cx="1999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09" name="Rectangle 9"/>
            <p:cNvSpPr>
              <a:spLocks noChangeArrowheads="1"/>
            </p:cNvSpPr>
            <p:nvPr/>
          </p:nvSpPr>
          <p:spPr bwMode="auto">
            <a:xfrm>
              <a:off x="3535" y="2016"/>
              <a:ext cx="12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0" name="Line 10"/>
            <p:cNvSpPr>
              <a:spLocks noChangeShapeType="1"/>
            </p:cNvSpPr>
            <p:nvPr/>
          </p:nvSpPr>
          <p:spPr bwMode="auto">
            <a:xfrm>
              <a:off x="3535" y="2016"/>
              <a:ext cx="12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1" name="Line 11"/>
            <p:cNvSpPr>
              <a:spLocks noChangeShapeType="1"/>
            </p:cNvSpPr>
            <p:nvPr/>
          </p:nvSpPr>
          <p:spPr bwMode="auto">
            <a:xfrm>
              <a:off x="3535" y="2016"/>
              <a:ext cx="1" cy="1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2" name="Rectangle 12"/>
            <p:cNvSpPr>
              <a:spLocks noChangeArrowheads="1"/>
            </p:cNvSpPr>
            <p:nvPr/>
          </p:nvSpPr>
          <p:spPr bwMode="auto">
            <a:xfrm>
              <a:off x="3547" y="2016"/>
              <a:ext cx="97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3" name="Line 13"/>
            <p:cNvSpPr>
              <a:spLocks noChangeShapeType="1"/>
            </p:cNvSpPr>
            <p:nvPr/>
          </p:nvSpPr>
          <p:spPr bwMode="auto">
            <a:xfrm>
              <a:off x="3547" y="2016"/>
              <a:ext cx="9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4" name="Rectangle 14"/>
            <p:cNvSpPr>
              <a:spLocks noChangeArrowheads="1"/>
            </p:cNvSpPr>
            <p:nvPr/>
          </p:nvSpPr>
          <p:spPr bwMode="auto">
            <a:xfrm>
              <a:off x="3644" y="2016"/>
              <a:ext cx="11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5" name="Line 15"/>
            <p:cNvSpPr>
              <a:spLocks noChangeShapeType="1"/>
            </p:cNvSpPr>
            <p:nvPr/>
          </p:nvSpPr>
          <p:spPr bwMode="auto">
            <a:xfrm>
              <a:off x="3644" y="2016"/>
              <a:ext cx="11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6" name="Line 16"/>
            <p:cNvSpPr>
              <a:spLocks noChangeShapeType="1"/>
            </p:cNvSpPr>
            <p:nvPr/>
          </p:nvSpPr>
          <p:spPr bwMode="auto">
            <a:xfrm>
              <a:off x="3644" y="2016"/>
              <a:ext cx="1" cy="1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7" name="Rectangle 17"/>
            <p:cNvSpPr>
              <a:spLocks noChangeArrowheads="1"/>
            </p:cNvSpPr>
            <p:nvPr/>
          </p:nvSpPr>
          <p:spPr bwMode="auto">
            <a:xfrm>
              <a:off x="3655" y="2016"/>
              <a:ext cx="550" cy="1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3655" y="2016"/>
              <a:ext cx="550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Rectangle 19"/>
            <p:cNvSpPr>
              <a:spLocks noChangeArrowheads="1"/>
            </p:cNvSpPr>
            <p:nvPr/>
          </p:nvSpPr>
          <p:spPr bwMode="auto">
            <a:xfrm>
              <a:off x="1579" y="2239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0" name="Rectangle 20"/>
            <p:cNvSpPr>
              <a:spLocks noChangeArrowheads="1"/>
            </p:cNvSpPr>
            <p:nvPr/>
          </p:nvSpPr>
          <p:spPr bwMode="auto">
            <a:xfrm>
              <a:off x="1682" y="2306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1" name="Rectangle 21"/>
            <p:cNvSpPr>
              <a:spLocks noChangeArrowheads="1"/>
            </p:cNvSpPr>
            <p:nvPr/>
          </p:nvSpPr>
          <p:spPr bwMode="auto">
            <a:xfrm>
              <a:off x="1824" y="2239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2" name="Rectangle 22"/>
            <p:cNvSpPr>
              <a:spLocks noChangeArrowheads="1"/>
            </p:cNvSpPr>
            <p:nvPr/>
          </p:nvSpPr>
          <p:spPr bwMode="auto">
            <a:xfrm>
              <a:off x="1928" y="2306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3" name="Rectangle 23"/>
            <p:cNvSpPr>
              <a:spLocks noChangeArrowheads="1"/>
            </p:cNvSpPr>
            <p:nvPr/>
          </p:nvSpPr>
          <p:spPr bwMode="auto">
            <a:xfrm>
              <a:off x="2076" y="2239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4" name="Rectangle 24"/>
            <p:cNvSpPr>
              <a:spLocks noChangeArrowheads="1"/>
            </p:cNvSpPr>
            <p:nvPr/>
          </p:nvSpPr>
          <p:spPr bwMode="auto">
            <a:xfrm>
              <a:off x="2179" y="2306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5" name="Rectangle 25"/>
            <p:cNvSpPr>
              <a:spLocks noChangeArrowheads="1"/>
            </p:cNvSpPr>
            <p:nvPr/>
          </p:nvSpPr>
          <p:spPr bwMode="auto">
            <a:xfrm>
              <a:off x="2328" y="2239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6" name="Rectangle 26"/>
            <p:cNvSpPr>
              <a:spLocks noChangeArrowheads="1"/>
            </p:cNvSpPr>
            <p:nvPr/>
          </p:nvSpPr>
          <p:spPr bwMode="auto">
            <a:xfrm>
              <a:off x="2431" y="2306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7" name="Rectangle 27"/>
            <p:cNvSpPr>
              <a:spLocks noChangeArrowheads="1"/>
            </p:cNvSpPr>
            <p:nvPr/>
          </p:nvSpPr>
          <p:spPr bwMode="auto">
            <a:xfrm>
              <a:off x="2579" y="2239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8" name="Rectangle 28"/>
            <p:cNvSpPr>
              <a:spLocks noChangeArrowheads="1"/>
            </p:cNvSpPr>
            <p:nvPr/>
          </p:nvSpPr>
          <p:spPr bwMode="auto">
            <a:xfrm>
              <a:off x="2683" y="2306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29" name="Rectangle 29"/>
            <p:cNvSpPr>
              <a:spLocks noChangeArrowheads="1"/>
            </p:cNvSpPr>
            <p:nvPr/>
          </p:nvSpPr>
          <p:spPr bwMode="auto">
            <a:xfrm>
              <a:off x="2831" y="2239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0" name="Rectangle 30"/>
            <p:cNvSpPr>
              <a:spLocks noChangeArrowheads="1"/>
            </p:cNvSpPr>
            <p:nvPr/>
          </p:nvSpPr>
          <p:spPr bwMode="auto">
            <a:xfrm>
              <a:off x="2935" y="2306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1" name="Rectangle 31"/>
            <p:cNvSpPr>
              <a:spLocks noChangeArrowheads="1"/>
            </p:cNvSpPr>
            <p:nvPr/>
          </p:nvSpPr>
          <p:spPr bwMode="auto">
            <a:xfrm>
              <a:off x="3083" y="2239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2" name="Rectangle 32"/>
            <p:cNvSpPr>
              <a:spLocks noChangeArrowheads="1"/>
            </p:cNvSpPr>
            <p:nvPr/>
          </p:nvSpPr>
          <p:spPr bwMode="auto">
            <a:xfrm>
              <a:off x="3186" y="2306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3" name="Rectangle 33"/>
            <p:cNvSpPr>
              <a:spLocks noChangeArrowheads="1"/>
            </p:cNvSpPr>
            <p:nvPr/>
          </p:nvSpPr>
          <p:spPr bwMode="auto">
            <a:xfrm>
              <a:off x="3335" y="2239"/>
              <a:ext cx="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4" name="Rectangle 34"/>
            <p:cNvSpPr>
              <a:spLocks noChangeArrowheads="1"/>
            </p:cNvSpPr>
            <p:nvPr/>
          </p:nvSpPr>
          <p:spPr bwMode="auto">
            <a:xfrm>
              <a:off x="3439" y="2306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5" name="Rectangle 35"/>
            <p:cNvSpPr>
              <a:spLocks noChangeArrowheads="1"/>
            </p:cNvSpPr>
            <p:nvPr/>
          </p:nvSpPr>
          <p:spPr bwMode="auto">
            <a:xfrm>
              <a:off x="3708" y="2239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sz="18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6" name="Rectangle 36"/>
            <p:cNvSpPr>
              <a:spLocks noChangeArrowheads="1"/>
            </p:cNvSpPr>
            <p:nvPr/>
          </p:nvSpPr>
          <p:spPr bwMode="auto">
            <a:xfrm>
              <a:off x="3898" y="2239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sz="18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7" name="Rectangle 37"/>
            <p:cNvSpPr>
              <a:spLocks noChangeArrowheads="1"/>
            </p:cNvSpPr>
            <p:nvPr/>
          </p:nvSpPr>
          <p:spPr bwMode="auto">
            <a:xfrm>
              <a:off x="4083" y="2239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sz="1800" baseline="-25000">
                  <a:solidFill>
                    <a:srgbClr val="000000"/>
                  </a:solidFill>
                  <a:latin typeface="Times New Roman" pitchFamily="18" charset="0"/>
                </a:rPr>
                <a:t>0  </a:t>
              </a:r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</a:rPr>
                <a:t>Idle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38" name="Rectangle 38"/>
            <p:cNvSpPr>
              <a:spLocks noChangeArrowheads="1"/>
            </p:cNvSpPr>
            <p:nvPr/>
          </p:nvSpPr>
          <p:spPr bwMode="auto">
            <a:xfrm>
              <a:off x="1536" y="2231"/>
              <a:ext cx="237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39" name="Line 39"/>
            <p:cNvSpPr>
              <a:spLocks noChangeShapeType="1"/>
            </p:cNvSpPr>
            <p:nvPr/>
          </p:nvSpPr>
          <p:spPr bwMode="auto">
            <a:xfrm>
              <a:off x="1536" y="2231"/>
              <a:ext cx="23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1" name="Line 41"/>
            <p:cNvSpPr>
              <a:spLocks noChangeShapeType="1"/>
            </p:cNvSpPr>
            <p:nvPr/>
          </p:nvSpPr>
          <p:spPr bwMode="auto">
            <a:xfrm>
              <a:off x="1773" y="223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2" name="Line 42"/>
            <p:cNvSpPr>
              <a:spLocks noChangeShapeType="1"/>
            </p:cNvSpPr>
            <p:nvPr/>
          </p:nvSpPr>
          <p:spPr bwMode="auto">
            <a:xfrm>
              <a:off x="1773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3" name="Rectangle 43"/>
            <p:cNvSpPr>
              <a:spLocks noChangeArrowheads="1"/>
            </p:cNvSpPr>
            <p:nvPr/>
          </p:nvSpPr>
          <p:spPr bwMode="auto">
            <a:xfrm>
              <a:off x="1779" y="2231"/>
              <a:ext cx="24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4" name="Line 44"/>
            <p:cNvSpPr>
              <a:spLocks noChangeShapeType="1"/>
            </p:cNvSpPr>
            <p:nvPr/>
          </p:nvSpPr>
          <p:spPr bwMode="auto">
            <a:xfrm>
              <a:off x="1779" y="2231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5" name="Rectangle 45"/>
            <p:cNvSpPr>
              <a:spLocks noChangeArrowheads="1"/>
            </p:cNvSpPr>
            <p:nvPr/>
          </p:nvSpPr>
          <p:spPr bwMode="auto">
            <a:xfrm>
              <a:off x="2025" y="2231"/>
              <a:ext cx="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6" name="Line 46"/>
            <p:cNvSpPr>
              <a:spLocks noChangeShapeType="1"/>
            </p:cNvSpPr>
            <p:nvPr/>
          </p:nvSpPr>
          <p:spPr bwMode="auto">
            <a:xfrm>
              <a:off x="2025" y="2231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7" name="Line 47"/>
            <p:cNvSpPr>
              <a:spLocks noChangeShapeType="1"/>
            </p:cNvSpPr>
            <p:nvPr/>
          </p:nvSpPr>
          <p:spPr bwMode="auto">
            <a:xfrm>
              <a:off x="2025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8" name="Rectangle 48"/>
            <p:cNvSpPr>
              <a:spLocks noChangeArrowheads="1"/>
            </p:cNvSpPr>
            <p:nvPr/>
          </p:nvSpPr>
          <p:spPr bwMode="auto">
            <a:xfrm>
              <a:off x="2030" y="2231"/>
              <a:ext cx="247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49" name="Line 49"/>
            <p:cNvSpPr>
              <a:spLocks noChangeShapeType="1"/>
            </p:cNvSpPr>
            <p:nvPr/>
          </p:nvSpPr>
          <p:spPr bwMode="auto">
            <a:xfrm>
              <a:off x="2030" y="2231"/>
              <a:ext cx="24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1" name="Line 51"/>
            <p:cNvSpPr>
              <a:spLocks noChangeShapeType="1"/>
            </p:cNvSpPr>
            <p:nvPr/>
          </p:nvSpPr>
          <p:spPr bwMode="auto">
            <a:xfrm>
              <a:off x="2277" y="223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2" name="Line 52"/>
            <p:cNvSpPr>
              <a:spLocks noChangeShapeType="1"/>
            </p:cNvSpPr>
            <p:nvPr/>
          </p:nvSpPr>
          <p:spPr bwMode="auto">
            <a:xfrm>
              <a:off x="2277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3" name="Rectangle 53"/>
            <p:cNvSpPr>
              <a:spLocks noChangeArrowheads="1"/>
            </p:cNvSpPr>
            <p:nvPr/>
          </p:nvSpPr>
          <p:spPr bwMode="auto">
            <a:xfrm>
              <a:off x="2283" y="2231"/>
              <a:ext cx="24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4" name="Line 54"/>
            <p:cNvSpPr>
              <a:spLocks noChangeShapeType="1"/>
            </p:cNvSpPr>
            <p:nvPr/>
          </p:nvSpPr>
          <p:spPr bwMode="auto">
            <a:xfrm>
              <a:off x="2283" y="2231"/>
              <a:ext cx="24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5" name="Rectangle 55"/>
            <p:cNvSpPr>
              <a:spLocks noChangeArrowheads="1"/>
            </p:cNvSpPr>
            <p:nvPr/>
          </p:nvSpPr>
          <p:spPr bwMode="auto">
            <a:xfrm>
              <a:off x="2528" y="2231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6" name="Line 56"/>
            <p:cNvSpPr>
              <a:spLocks noChangeShapeType="1"/>
            </p:cNvSpPr>
            <p:nvPr/>
          </p:nvSpPr>
          <p:spPr bwMode="auto">
            <a:xfrm>
              <a:off x="2528" y="223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7" name="Line 57"/>
            <p:cNvSpPr>
              <a:spLocks noChangeShapeType="1"/>
            </p:cNvSpPr>
            <p:nvPr/>
          </p:nvSpPr>
          <p:spPr bwMode="auto">
            <a:xfrm>
              <a:off x="2528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8" name="Rectangle 58"/>
            <p:cNvSpPr>
              <a:spLocks noChangeArrowheads="1"/>
            </p:cNvSpPr>
            <p:nvPr/>
          </p:nvSpPr>
          <p:spPr bwMode="auto">
            <a:xfrm>
              <a:off x="2534" y="2231"/>
              <a:ext cx="247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59" name="Line 59"/>
            <p:cNvSpPr>
              <a:spLocks noChangeShapeType="1"/>
            </p:cNvSpPr>
            <p:nvPr/>
          </p:nvSpPr>
          <p:spPr bwMode="auto">
            <a:xfrm>
              <a:off x="2534" y="2231"/>
              <a:ext cx="24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1" name="Line 61"/>
            <p:cNvSpPr>
              <a:spLocks noChangeShapeType="1"/>
            </p:cNvSpPr>
            <p:nvPr/>
          </p:nvSpPr>
          <p:spPr bwMode="auto">
            <a:xfrm>
              <a:off x="2781" y="2231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2" name="Line 62"/>
            <p:cNvSpPr>
              <a:spLocks noChangeShapeType="1"/>
            </p:cNvSpPr>
            <p:nvPr/>
          </p:nvSpPr>
          <p:spPr bwMode="auto">
            <a:xfrm>
              <a:off x="2781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3" name="Rectangle 63"/>
            <p:cNvSpPr>
              <a:spLocks noChangeArrowheads="1"/>
            </p:cNvSpPr>
            <p:nvPr/>
          </p:nvSpPr>
          <p:spPr bwMode="auto">
            <a:xfrm>
              <a:off x="2786" y="2231"/>
              <a:ext cx="24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4" name="Line 64"/>
            <p:cNvSpPr>
              <a:spLocks noChangeShapeType="1"/>
            </p:cNvSpPr>
            <p:nvPr/>
          </p:nvSpPr>
          <p:spPr bwMode="auto">
            <a:xfrm>
              <a:off x="2786" y="2231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5" name="Rectangle 65"/>
            <p:cNvSpPr>
              <a:spLocks noChangeArrowheads="1"/>
            </p:cNvSpPr>
            <p:nvPr/>
          </p:nvSpPr>
          <p:spPr bwMode="auto">
            <a:xfrm>
              <a:off x="3032" y="2231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6" name="Line 66"/>
            <p:cNvSpPr>
              <a:spLocks noChangeShapeType="1"/>
            </p:cNvSpPr>
            <p:nvPr/>
          </p:nvSpPr>
          <p:spPr bwMode="auto">
            <a:xfrm>
              <a:off x="3032" y="223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7" name="Line 67"/>
            <p:cNvSpPr>
              <a:spLocks noChangeShapeType="1"/>
            </p:cNvSpPr>
            <p:nvPr/>
          </p:nvSpPr>
          <p:spPr bwMode="auto">
            <a:xfrm>
              <a:off x="3032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8" name="Rectangle 68"/>
            <p:cNvSpPr>
              <a:spLocks noChangeArrowheads="1"/>
            </p:cNvSpPr>
            <p:nvPr/>
          </p:nvSpPr>
          <p:spPr bwMode="auto">
            <a:xfrm>
              <a:off x="3038" y="2231"/>
              <a:ext cx="24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9" name="Line 69"/>
            <p:cNvSpPr>
              <a:spLocks noChangeShapeType="1"/>
            </p:cNvSpPr>
            <p:nvPr/>
          </p:nvSpPr>
          <p:spPr bwMode="auto">
            <a:xfrm>
              <a:off x="3038" y="2231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0" name="Rectangle 70"/>
            <p:cNvSpPr>
              <a:spLocks noChangeArrowheads="1"/>
            </p:cNvSpPr>
            <p:nvPr/>
          </p:nvSpPr>
          <p:spPr bwMode="auto">
            <a:xfrm>
              <a:off x="3284" y="2231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1" name="Line 71"/>
            <p:cNvSpPr>
              <a:spLocks noChangeShapeType="1"/>
            </p:cNvSpPr>
            <p:nvPr/>
          </p:nvSpPr>
          <p:spPr bwMode="auto">
            <a:xfrm>
              <a:off x="3284" y="223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2" name="Line 72"/>
            <p:cNvSpPr>
              <a:spLocks noChangeShapeType="1"/>
            </p:cNvSpPr>
            <p:nvPr/>
          </p:nvSpPr>
          <p:spPr bwMode="auto">
            <a:xfrm>
              <a:off x="3284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3" name="Rectangle 73"/>
            <p:cNvSpPr>
              <a:spLocks noChangeArrowheads="1"/>
            </p:cNvSpPr>
            <p:nvPr/>
          </p:nvSpPr>
          <p:spPr bwMode="auto">
            <a:xfrm>
              <a:off x="3290" y="2231"/>
              <a:ext cx="24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4" name="Line 74"/>
            <p:cNvSpPr>
              <a:spLocks noChangeShapeType="1"/>
            </p:cNvSpPr>
            <p:nvPr/>
          </p:nvSpPr>
          <p:spPr bwMode="auto">
            <a:xfrm>
              <a:off x="3290" y="2231"/>
              <a:ext cx="24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5" name="Rectangle 75"/>
            <p:cNvSpPr>
              <a:spLocks noChangeArrowheads="1"/>
            </p:cNvSpPr>
            <p:nvPr/>
          </p:nvSpPr>
          <p:spPr bwMode="auto">
            <a:xfrm>
              <a:off x="3535" y="2231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6" name="Line 76"/>
            <p:cNvSpPr>
              <a:spLocks noChangeShapeType="1"/>
            </p:cNvSpPr>
            <p:nvPr/>
          </p:nvSpPr>
          <p:spPr bwMode="auto">
            <a:xfrm>
              <a:off x="3535" y="223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7" name="Line 77"/>
            <p:cNvSpPr>
              <a:spLocks noChangeShapeType="1"/>
            </p:cNvSpPr>
            <p:nvPr/>
          </p:nvSpPr>
          <p:spPr bwMode="auto">
            <a:xfrm>
              <a:off x="3535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8" name="Rectangle 78"/>
            <p:cNvSpPr>
              <a:spLocks noChangeArrowheads="1"/>
            </p:cNvSpPr>
            <p:nvPr/>
          </p:nvSpPr>
          <p:spPr bwMode="auto">
            <a:xfrm>
              <a:off x="3541" y="2231"/>
              <a:ext cx="103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79" name="Line 79"/>
            <p:cNvSpPr>
              <a:spLocks noChangeShapeType="1"/>
            </p:cNvSpPr>
            <p:nvPr/>
          </p:nvSpPr>
          <p:spPr bwMode="auto">
            <a:xfrm>
              <a:off x="3541" y="2231"/>
              <a:ext cx="103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0" name="Rectangle 80"/>
            <p:cNvSpPr>
              <a:spLocks noChangeArrowheads="1"/>
            </p:cNvSpPr>
            <p:nvPr/>
          </p:nvSpPr>
          <p:spPr bwMode="auto">
            <a:xfrm>
              <a:off x="3644" y="2231"/>
              <a:ext cx="6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1" name="Line 81"/>
            <p:cNvSpPr>
              <a:spLocks noChangeShapeType="1"/>
            </p:cNvSpPr>
            <p:nvPr/>
          </p:nvSpPr>
          <p:spPr bwMode="auto">
            <a:xfrm>
              <a:off x="3644" y="223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2" name="Line 82"/>
            <p:cNvSpPr>
              <a:spLocks noChangeShapeType="1"/>
            </p:cNvSpPr>
            <p:nvPr/>
          </p:nvSpPr>
          <p:spPr bwMode="auto">
            <a:xfrm>
              <a:off x="3644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3" name="Rectangle 83"/>
            <p:cNvSpPr>
              <a:spLocks noChangeArrowheads="1"/>
            </p:cNvSpPr>
            <p:nvPr/>
          </p:nvSpPr>
          <p:spPr bwMode="auto">
            <a:xfrm>
              <a:off x="3650" y="2231"/>
              <a:ext cx="19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4" name="Line 84"/>
            <p:cNvSpPr>
              <a:spLocks noChangeShapeType="1"/>
            </p:cNvSpPr>
            <p:nvPr/>
          </p:nvSpPr>
          <p:spPr bwMode="auto">
            <a:xfrm>
              <a:off x="3650" y="2231"/>
              <a:ext cx="19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6" name="Line 86"/>
            <p:cNvSpPr>
              <a:spLocks noChangeShapeType="1"/>
            </p:cNvSpPr>
            <p:nvPr/>
          </p:nvSpPr>
          <p:spPr bwMode="auto">
            <a:xfrm>
              <a:off x="3845" y="223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7" name="Line 87"/>
            <p:cNvSpPr>
              <a:spLocks noChangeShapeType="1"/>
            </p:cNvSpPr>
            <p:nvPr/>
          </p:nvSpPr>
          <p:spPr bwMode="auto">
            <a:xfrm>
              <a:off x="3845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8" name="Rectangle 88"/>
            <p:cNvSpPr>
              <a:spLocks noChangeArrowheads="1"/>
            </p:cNvSpPr>
            <p:nvPr/>
          </p:nvSpPr>
          <p:spPr bwMode="auto">
            <a:xfrm>
              <a:off x="3851" y="2231"/>
              <a:ext cx="174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89" name="Line 89"/>
            <p:cNvSpPr>
              <a:spLocks noChangeShapeType="1"/>
            </p:cNvSpPr>
            <p:nvPr/>
          </p:nvSpPr>
          <p:spPr bwMode="auto">
            <a:xfrm>
              <a:off x="3851" y="2231"/>
              <a:ext cx="174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90" name="Rectangle 90"/>
            <p:cNvSpPr>
              <a:spLocks noChangeArrowheads="1"/>
            </p:cNvSpPr>
            <p:nvPr/>
          </p:nvSpPr>
          <p:spPr bwMode="auto">
            <a:xfrm>
              <a:off x="4025" y="2231"/>
              <a:ext cx="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91" name="Line 91"/>
            <p:cNvSpPr>
              <a:spLocks noChangeShapeType="1"/>
            </p:cNvSpPr>
            <p:nvPr/>
          </p:nvSpPr>
          <p:spPr bwMode="auto">
            <a:xfrm>
              <a:off x="4025" y="2231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92" name="Line 92"/>
            <p:cNvSpPr>
              <a:spLocks noChangeShapeType="1"/>
            </p:cNvSpPr>
            <p:nvPr/>
          </p:nvSpPr>
          <p:spPr bwMode="auto">
            <a:xfrm>
              <a:off x="4025" y="2231"/>
              <a:ext cx="1" cy="6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93" name="Rectangle 93"/>
            <p:cNvSpPr>
              <a:spLocks noChangeArrowheads="1"/>
            </p:cNvSpPr>
            <p:nvPr/>
          </p:nvSpPr>
          <p:spPr bwMode="auto">
            <a:xfrm>
              <a:off x="4030" y="2231"/>
              <a:ext cx="175" cy="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94" name="Line 94"/>
            <p:cNvSpPr>
              <a:spLocks noChangeShapeType="1"/>
            </p:cNvSpPr>
            <p:nvPr/>
          </p:nvSpPr>
          <p:spPr bwMode="auto">
            <a:xfrm>
              <a:off x="4030" y="2231"/>
              <a:ext cx="17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95" name="Rectangle 95"/>
            <p:cNvSpPr>
              <a:spLocks noChangeArrowheads="1"/>
            </p:cNvSpPr>
            <p:nvPr/>
          </p:nvSpPr>
          <p:spPr bwMode="auto">
            <a:xfrm>
              <a:off x="1618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96" name="Rectangle 96"/>
            <p:cNvSpPr>
              <a:spLocks noChangeArrowheads="1"/>
            </p:cNvSpPr>
            <p:nvPr/>
          </p:nvSpPr>
          <p:spPr bwMode="auto">
            <a:xfrm>
              <a:off x="1863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97" name="Rectangle 97"/>
            <p:cNvSpPr>
              <a:spLocks noChangeArrowheads="1"/>
            </p:cNvSpPr>
            <p:nvPr/>
          </p:nvSpPr>
          <p:spPr bwMode="auto">
            <a:xfrm>
              <a:off x="2114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2366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299" name="Rectangle 99"/>
            <p:cNvSpPr>
              <a:spLocks noChangeArrowheads="1"/>
            </p:cNvSpPr>
            <p:nvPr/>
          </p:nvSpPr>
          <p:spPr bwMode="auto">
            <a:xfrm>
              <a:off x="2617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00" name="Rectangle 100"/>
            <p:cNvSpPr>
              <a:spLocks noChangeArrowheads="1"/>
            </p:cNvSpPr>
            <p:nvPr/>
          </p:nvSpPr>
          <p:spPr bwMode="auto">
            <a:xfrm>
              <a:off x="2870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01" name="Rectangle 101"/>
            <p:cNvSpPr>
              <a:spLocks noChangeArrowheads="1"/>
            </p:cNvSpPr>
            <p:nvPr/>
          </p:nvSpPr>
          <p:spPr bwMode="auto">
            <a:xfrm>
              <a:off x="3121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02" name="Rectangle 102"/>
            <p:cNvSpPr>
              <a:spLocks noChangeArrowheads="1"/>
            </p:cNvSpPr>
            <p:nvPr/>
          </p:nvSpPr>
          <p:spPr bwMode="auto">
            <a:xfrm>
              <a:off x="3373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03" name="Rectangle 103"/>
            <p:cNvSpPr>
              <a:spLocks noChangeArrowheads="1"/>
            </p:cNvSpPr>
            <p:nvPr/>
          </p:nvSpPr>
          <p:spPr bwMode="auto">
            <a:xfrm>
              <a:off x="3708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04" name="Rectangle 104"/>
            <p:cNvSpPr>
              <a:spLocks noChangeArrowheads="1"/>
            </p:cNvSpPr>
            <p:nvPr/>
          </p:nvSpPr>
          <p:spPr bwMode="auto">
            <a:xfrm>
              <a:off x="3899" y="244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05" name="Rectangle 105"/>
            <p:cNvSpPr>
              <a:spLocks noChangeArrowheads="1"/>
            </p:cNvSpPr>
            <p:nvPr/>
          </p:nvSpPr>
          <p:spPr bwMode="auto">
            <a:xfrm>
              <a:off x="4078" y="2448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x    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06" name="Rectangle 106"/>
            <p:cNvSpPr>
              <a:spLocks noChangeArrowheads="1"/>
            </p:cNvSpPr>
            <p:nvPr/>
          </p:nvSpPr>
          <p:spPr bwMode="auto">
            <a:xfrm>
              <a:off x="1536" y="2441"/>
              <a:ext cx="237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07" name="Line 107"/>
            <p:cNvSpPr>
              <a:spLocks noChangeShapeType="1"/>
            </p:cNvSpPr>
            <p:nvPr/>
          </p:nvSpPr>
          <p:spPr bwMode="auto">
            <a:xfrm>
              <a:off x="1536" y="2441"/>
              <a:ext cx="23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09" name="Line 109"/>
            <p:cNvSpPr>
              <a:spLocks noChangeShapeType="1"/>
            </p:cNvSpPr>
            <p:nvPr/>
          </p:nvSpPr>
          <p:spPr bwMode="auto">
            <a:xfrm>
              <a:off x="1773" y="244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0" name="Line 110"/>
            <p:cNvSpPr>
              <a:spLocks noChangeShapeType="1"/>
            </p:cNvSpPr>
            <p:nvPr/>
          </p:nvSpPr>
          <p:spPr bwMode="auto">
            <a:xfrm>
              <a:off x="1773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1" name="Rectangle 111"/>
            <p:cNvSpPr>
              <a:spLocks noChangeArrowheads="1"/>
            </p:cNvSpPr>
            <p:nvPr/>
          </p:nvSpPr>
          <p:spPr bwMode="auto">
            <a:xfrm>
              <a:off x="1779" y="2441"/>
              <a:ext cx="24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2" name="Line 112"/>
            <p:cNvSpPr>
              <a:spLocks noChangeShapeType="1"/>
            </p:cNvSpPr>
            <p:nvPr/>
          </p:nvSpPr>
          <p:spPr bwMode="auto">
            <a:xfrm>
              <a:off x="1779" y="2441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3" name="Rectangle 113"/>
            <p:cNvSpPr>
              <a:spLocks noChangeArrowheads="1"/>
            </p:cNvSpPr>
            <p:nvPr/>
          </p:nvSpPr>
          <p:spPr bwMode="auto">
            <a:xfrm>
              <a:off x="2025" y="2441"/>
              <a:ext cx="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4" name="Line 114"/>
            <p:cNvSpPr>
              <a:spLocks noChangeShapeType="1"/>
            </p:cNvSpPr>
            <p:nvPr/>
          </p:nvSpPr>
          <p:spPr bwMode="auto">
            <a:xfrm>
              <a:off x="2025" y="2441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5" name="Line 115"/>
            <p:cNvSpPr>
              <a:spLocks noChangeShapeType="1"/>
            </p:cNvSpPr>
            <p:nvPr/>
          </p:nvSpPr>
          <p:spPr bwMode="auto">
            <a:xfrm>
              <a:off x="2025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6" name="Rectangle 116"/>
            <p:cNvSpPr>
              <a:spLocks noChangeArrowheads="1"/>
            </p:cNvSpPr>
            <p:nvPr/>
          </p:nvSpPr>
          <p:spPr bwMode="auto">
            <a:xfrm>
              <a:off x="2030" y="2441"/>
              <a:ext cx="247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7" name="Line 117"/>
            <p:cNvSpPr>
              <a:spLocks noChangeShapeType="1"/>
            </p:cNvSpPr>
            <p:nvPr/>
          </p:nvSpPr>
          <p:spPr bwMode="auto">
            <a:xfrm>
              <a:off x="2030" y="2441"/>
              <a:ext cx="24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19" name="Line 119"/>
            <p:cNvSpPr>
              <a:spLocks noChangeShapeType="1"/>
            </p:cNvSpPr>
            <p:nvPr/>
          </p:nvSpPr>
          <p:spPr bwMode="auto">
            <a:xfrm>
              <a:off x="2277" y="244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0" name="Line 120"/>
            <p:cNvSpPr>
              <a:spLocks noChangeShapeType="1"/>
            </p:cNvSpPr>
            <p:nvPr/>
          </p:nvSpPr>
          <p:spPr bwMode="auto">
            <a:xfrm>
              <a:off x="2277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1" name="Rectangle 121"/>
            <p:cNvSpPr>
              <a:spLocks noChangeArrowheads="1"/>
            </p:cNvSpPr>
            <p:nvPr/>
          </p:nvSpPr>
          <p:spPr bwMode="auto">
            <a:xfrm>
              <a:off x="2283" y="2441"/>
              <a:ext cx="24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2" name="Line 122"/>
            <p:cNvSpPr>
              <a:spLocks noChangeShapeType="1"/>
            </p:cNvSpPr>
            <p:nvPr/>
          </p:nvSpPr>
          <p:spPr bwMode="auto">
            <a:xfrm>
              <a:off x="2283" y="2441"/>
              <a:ext cx="24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3" name="Rectangle 123"/>
            <p:cNvSpPr>
              <a:spLocks noChangeArrowheads="1"/>
            </p:cNvSpPr>
            <p:nvPr/>
          </p:nvSpPr>
          <p:spPr bwMode="auto">
            <a:xfrm>
              <a:off x="2528" y="2441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4" name="Line 124"/>
            <p:cNvSpPr>
              <a:spLocks noChangeShapeType="1"/>
            </p:cNvSpPr>
            <p:nvPr/>
          </p:nvSpPr>
          <p:spPr bwMode="auto">
            <a:xfrm>
              <a:off x="2528" y="244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5" name="Line 125"/>
            <p:cNvSpPr>
              <a:spLocks noChangeShapeType="1"/>
            </p:cNvSpPr>
            <p:nvPr/>
          </p:nvSpPr>
          <p:spPr bwMode="auto">
            <a:xfrm>
              <a:off x="2528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6" name="Rectangle 126"/>
            <p:cNvSpPr>
              <a:spLocks noChangeArrowheads="1"/>
            </p:cNvSpPr>
            <p:nvPr/>
          </p:nvSpPr>
          <p:spPr bwMode="auto">
            <a:xfrm>
              <a:off x="2534" y="2441"/>
              <a:ext cx="247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7" name="Line 127"/>
            <p:cNvSpPr>
              <a:spLocks noChangeShapeType="1"/>
            </p:cNvSpPr>
            <p:nvPr/>
          </p:nvSpPr>
          <p:spPr bwMode="auto">
            <a:xfrm>
              <a:off x="2534" y="2441"/>
              <a:ext cx="24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29" name="Line 129"/>
            <p:cNvSpPr>
              <a:spLocks noChangeShapeType="1"/>
            </p:cNvSpPr>
            <p:nvPr/>
          </p:nvSpPr>
          <p:spPr bwMode="auto">
            <a:xfrm>
              <a:off x="2781" y="2441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0" name="Line 130"/>
            <p:cNvSpPr>
              <a:spLocks noChangeShapeType="1"/>
            </p:cNvSpPr>
            <p:nvPr/>
          </p:nvSpPr>
          <p:spPr bwMode="auto">
            <a:xfrm>
              <a:off x="2781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1" name="Rectangle 131"/>
            <p:cNvSpPr>
              <a:spLocks noChangeArrowheads="1"/>
            </p:cNvSpPr>
            <p:nvPr/>
          </p:nvSpPr>
          <p:spPr bwMode="auto">
            <a:xfrm>
              <a:off x="2786" y="2441"/>
              <a:ext cx="24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2" name="Line 132"/>
            <p:cNvSpPr>
              <a:spLocks noChangeShapeType="1"/>
            </p:cNvSpPr>
            <p:nvPr/>
          </p:nvSpPr>
          <p:spPr bwMode="auto">
            <a:xfrm>
              <a:off x="2786" y="2441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3" name="Rectangle 133"/>
            <p:cNvSpPr>
              <a:spLocks noChangeArrowheads="1"/>
            </p:cNvSpPr>
            <p:nvPr/>
          </p:nvSpPr>
          <p:spPr bwMode="auto">
            <a:xfrm>
              <a:off x="3032" y="2441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4" name="Line 134"/>
            <p:cNvSpPr>
              <a:spLocks noChangeShapeType="1"/>
            </p:cNvSpPr>
            <p:nvPr/>
          </p:nvSpPr>
          <p:spPr bwMode="auto">
            <a:xfrm>
              <a:off x="3032" y="244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5" name="Line 135"/>
            <p:cNvSpPr>
              <a:spLocks noChangeShapeType="1"/>
            </p:cNvSpPr>
            <p:nvPr/>
          </p:nvSpPr>
          <p:spPr bwMode="auto">
            <a:xfrm>
              <a:off x="3032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6" name="Rectangle 136"/>
            <p:cNvSpPr>
              <a:spLocks noChangeArrowheads="1"/>
            </p:cNvSpPr>
            <p:nvPr/>
          </p:nvSpPr>
          <p:spPr bwMode="auto">
            <a:xfrm>
              <a:off x="3038" y="2441"/>
              <a:ext cx="24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7" name="Line 137"/>
            <p:cNvSpPr>
              <a:spLocks noChangeShapeType="1"/>
            </p:cNvSpPr>
            <p:nvPr/>
          </p:nvSpPr>
          <p:spPr bwMode="auto">
            <a:xfrm>
              <a:off x="3038" y="2441"/>
              <a:ext cx="24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8" name="Rectangle 138"/>
            <p:cNvSpPr>
              <a:spLocks noChangeArrowheads="1"/>
            </p:cNvSpPr>
            <p:nvPr/>
          </p:nvSpPr>
          <p:spPr bwMode="auto">
            <a:xfrm>
              <a:off x="3284" y="2441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39" name="Line 139"/>
            <p:cNvSpPr>
              <a:spLocks noChangeShapeType="1"/>
            </p:cNvSpPr>
            <p:nvPr/>
          </p:nvSpPr>
          <p:spPr bwMode="auto">
            <a:xfrm>
              <a:off x="3284" y="244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0" name="Line 140"/>
            <p:cNvSpPr>
              <a:spLocks noChangeShapeType="1"/>
            </p:cNvSpPr>
            <p:nvPr/>
          </p:nvSpPr>
          <p:spPr bwMode="auto">
            <a:xfrm>
              <a:off x="3284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1" name="Rectangle 141"/>
            <p:cNvSpPr>
              <a:spLocks noChangeArrowheads="1"/>
            </p:cNvSpPr>
            <p:nvPr/>
          </p:nvSpPr>
          <p:spPr bwMode="auto">
            <a:xfrm>
              <a:off x="3290" y="2441"/>
              <a:ext cx="24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2" name="Line 142"/>
            <p:cNvSpPr>
              <a:spLocks noChangeShapeType="1"/>
            </p:cNvSpPr>
            <p:nvPr/>
          </p:nvSpPr>
          <p:spPr bwMode="auto">
            <a:xfrm>
              <a:off x="3290" y="2441"/>
              <a:ext cx="24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3" name="Rectangle 143"/>
            <p:cNvSpPr>
              <a:spLocks noChangeArrowheads="1"/>
            </p:cNvSpPr>
            <p:nvPr/>
          </p:nvSpPr>
          <p:spPr bwMode="auto">
            <a:xfrm>
              <a:off x="3535" y="2441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4" name="Line 144"/>
            <p:cNvSpPr>
              <a:spLocks noChangeShapeType="1"/>
            </p:cNvSpPr>
            <p:nvPr/>
          </p:nvSpPr>
          <p:spPr bwMode="auto">
            <a:xfrm>
              <a:off x="3535" y="244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5" name="Line 145"/>
            <p:cNvSpPr>
              <a:spLocks noChangeShapeType="1"/>
            </p:cNvSpPr>
            <p:nvPr/>
          </p:nvSpPr>
          <p:spPr bwMode="auto">
            <a:xfrm>
              <a:off x="3535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6" name="Rectangle 146"/>
            <p:cNvSpPr>
              <a:spLocks noChangeArrowheads="1"/>
            </p:cNvSpPr>
            <p:nvPr/>
          </p:nvSpPr>
          <p:spPr bwMode="auto">
            <a:xfrm>
              <a:off x="3541" y="2441"/>
              <a:ext cx="103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7" name="Line 147"/>
            <p:cNvSpPr>
              <a:spLocks noChangeShapeType="1"/>
            </p:cNvSpPr>
            <p:nvPr/>
          </p:nvSpPr>
          <p:spPr bwMode="auto">
            <a:xfrm>
              <a:off x="3541" y="2441"/>
              <a:ext cx="103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8" name="Rectangle 148"/>
            <p:cNvSpPr>
              <a:spLocks noChangeArrowheads="1"/>
            </p:cNvSpPr>
            <p:nvPr/>
          </p:nvSpPr>
          <p:spPr bwMode="auto">
            <a:xfrm>
              <a:off x="3644" y="2441"/>
              <a:ext cx="6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49" name="Line 149"/>
            <p:cNvSpPr>
              <a:spLocks noChangeShapeType="1"/>
            </p:cNvSpPr>
            <p:nvPr/>
          </p:nvSpPr>
          <p:spPr bwMode="auto">
            <a:xfrm>
              <a:off x="3644" y="244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0" name="Line 150"/>
            <p:cNvSpPr>
              <a:spLocks noChangeShapeType="1"/>
            </p:cNvSpPr>
            <p:nvPr/>
          </p:nvSpPr>
          <p:spPr bwMode="auto">
            <a:xfrm>
              <a:off x="3644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1" name="Rectangle 151"/>
            <p:cNvSpPr>
              <a:spLocks noChangeArrowheads="1"/>
            </p:cNvSpPr>
            <p:nvPr/>
          </p:nvSpPr>
          <p:spPr bwMode="auto">
            <a:xfrm>
              <a:off x="3650" y="2441"/>
              <a:ext cx="19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2" name="Line 152"/>
            <p:cNvSpPr>
              <a:spLocks noChangeShapeType="1"/>
            </p:cNvSpPr>
            <p:nvPr/>
          </p:nvSpPr>
          <p:spPr bwMode="auto">
            <a:xfrm>
              <a:off x="3650" y="2441"/>
              <a:ext cx="19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4" name="Line 154"/>
            <p:cNvSpPr>
              <a:spLocks noChangeShapeType="1"/>
            </p:cNvSpPr>
            <p:nvPr/>
          </p:nvSpPr>
          <p:spPr bwMode="auto">
            <a:xfrm>
              <a:off x="3845" y="2441"/>
              <a:ext cx="6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5" name="Line 155"/>
            <p:cNvSpPr>
              <a:spLocks noChangeShapeType="1"/>
            </p:cNvSpPr>
            <p:nvPr/>
          </p:nvSpPr>
          <p:spPr bwMode="auto">
            <a:xfrm>
              <a:off x="3845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6" name="Rectangle 156"/>
            <p:cNvSpPr>
              <a:spLocks noChangeArrowheads="1"/>
            </p:cNvSpPr>
            <p:nvPr/>
          </p:nvSpPr>
          <p:spPr bwMode="auto">
            <a:xfrm>
              <a:off x="3851" y="2441"/>
              <a:ext cx="174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7" name="Line 157"/>
            <p:cNvSpPr>
              <a:spLocks noChangeShapeType="1"/>
            </p:cNvSpPr>
            <p:nvPr/>
          </p:nvSpPr>
          <p:spPr bwMode="auto">
            <a:xfrm>
              <a:off x="3851" y="2441"/>
              <a:ext cx="174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8" name="Rectangle 158"/>
            <p:cNvSpPr>
              <a:spLocks noChangeArrowheads="1"/>
            </p:cNvSpPr>
            <p:nvPr/>
          </p:nvSpPr>
          <p:spPr bwMode="auto">
            <a:xfrm>
              <a:off x="4025" y="2441"/>
              <a:ext cx="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59" name="Line 159"/>
            <p:cNvSpPr>
              <a:spLocks noChangeShapeType="1"/>
            </p:cNvSpPr>
            <p:nvPr/>
          </p:nvSpPr>
          <p:spPr bwMode="auto">
            <a:xfrm>
              <a:off x="4025" y="2441"/>
              <a:ext cx="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60" name="Line 160"/>
            <p:cNvSpPr>
              <a:spLocks noChangeShapeType="1"/>
            </p:cNvSpPr>
            <p:nvPr/>
          </p:nvSpPr>
          <p:spPr bwMode="auto">
            <a:xfrm>
              <a:off x="4025" y="2441"/>
              <a:ext cx="1" cy="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61" name="Rectangle 161"/>
            <p:cNvSpPr>
              <a:spLocks noChangeArrowheads="1"/>
            </p:cNvSpPr>
            <p:nvPr/>
          </p:nvSpPr>
          <p:spPr bwMode="auto">
            <a:xfrm>
              <a:off x="4030" y="2441"/>
              <a:ext cx="175" cy="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62" name="Line 162"/>
            <p:cNvSpPr>
              <a:spLocks noChangeShapeType="1"/>
            </p:cNvSpPr>
            <p:nvPr/>
          </p:nvSpPr>
          <p:spPr bwMode="auto">
            <a:xfrm>
              <a:off x="4030" y="2441"/>
              <a:ext cx="17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63" name="Rectangle 163"/>
            <p:cNvSpPr>
              <a:spLocks noChangeArrowheads="1"/>
            </p:cNvSpPr>
            <p:nvPr/>
          </p:nvSpPr>
          <p:spPr bwMode="auto">
            <a:xfrm>
              <a:off x="1618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64" name="Rectangle 164"/>
            <p:cNvSpPr>
              <a:spLocks noChangeArrowheads="1"/>
            </p:cNvSpPr>
            <p:nvPr/>
          </p:nvSpPr>
          <p:spPr bwMode="auto">
            <a:xfrm>
              <a:off x="1863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65" name="Rectangle 165"/>
            <p:cNvSpPr>
              <a:spLocks noChangeArrowheads="1"/>
            </p:cNvSpPr>
            <p:nvPr/>
          </p:nvSpPr>
          <p:spPr bwMode="auto">
            <a:xfrm>
              <a:off x="2114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66" name="Rectangle 166"/>
            <p:cNvSpPr>
              <a:spLocks noChangeArrowheads="1"/>
            </p:cNvSpPr>
            <p:nvPr/>
          </p:nvSpPr>
          <p:spPr bwMode="auto">
            <a:xfrm>
              <a:off x="2366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67" name="Rectangle 167"/>
            <p:cNvSpPr>
              <a:spLocks noChangeArrowheads="1"/>
            </p:cNvSpPr>
            <p:nvPr/>
          </p:nvSpPr>
          <p:spPr bwMode="auto">
            <a:xfrm>
              <a:off x="2617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68" name="Rectangle 168"/>
            <p:cNvSpPr>
              <a:spLocks noChangeArrowheads="1"/>
            </p:cNvSpPr>
            <p:nvPr/>
          </p:nvSpPr>
          <p:spPr bwMode="auto">
            <a:xfrm>
              <a:off x="2870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69" name="Rectangle 169"/>
            <p:cNvSpPr>
              <a:spLocks noChangeArrowheads="1"/>
            </p:cNvSpPr>
            <p:nvPr/>
          </p:nvSpPr>
          <p:spPr bwMode="auto">
            <a:xfrm>
              <a:off x="3121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0" name="Rectangle 170"/>
            <p:cNvSpPr>
              <a:spLocks noChangeArrowheads="1"/>
            </p:cNvSpPr>
            <p:nvPr/>
          </p:nvSpPr>
          <p:spPr bwMode="auto">
            <a:xfrm>
              <a:off x="3373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1" name="Rectangle 171"/>
            <p:cNvSpPr>
              <a:spLocks noChangeArrowheads="1"/>
            </p:cNvSpPr>
            <p:nvPr/>
          </p:nvSpPr>
          <p:spPr bwMode="auto">
            <a:xfrm>
              <a:off x="3708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2" name="Rectangle 172"/>
            <p:cNvSpPr>
              <a:spLocks noChangeArrowheads="1"/>
            </p:cNvSpPr>
            <p:nvPr/>
          </p:nvSpPr>
          <p:spPr bwMode="auto">
            <a:xfrm>
              <a:off x="3899" y="261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3" name="Rectangle 173"/>
            <p:cNvSpPr>
              <a:spLocks noChangeArrowheads="1"/>
            </p:cNvSpPr>
            <p:nvPr/>
          </p:nvSpPr>
          <p:spPr bwMode="auto">
            <a:xfrm>
              <a:off x="4078" y="2614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0    0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4" name="Rectangle 174"/>
            <p:cNvSpPr>
              <a:spLocks noChangeArrowheads="1"/>
            </p:cNvSpPr>
            <p:nvPr/>
          </p:nvSpPr>
          <p:spPr bwMode="auto">
            <a:xfrm>
              <a:off x="1618" y="277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5" name="Rectangle 175"/>
            <p:cNvSpPr>
              <a:spLocks noChangeArrowheads="1"/>
            </p:cNvSpPr>
            <p:nvPr/>
          </p:nvSpPr>
          <p:spPr bwMode="auto">
            <a:xfrm>
              <a:off x="1863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6" name="Rectangle 176"/>
            <p:cNvSpPr>
              <a:spLocks noChangeArrowheads="1"/>
            </p:cNvSpPr>
            <p:nvPr/>
          </p:nvSpPr>
          <p:spPr bwMode="auto">
            <a:xfrm>
              <a:off x="2114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7" name="Rectangle 177"/>
            <p:cNvSpPr>
              <a:spLocks noChangeArrowheads="1"/>
            </p:cNvSpPr>
            <p:nvPr/>
          </p:nvSpPr>
          <p:spPr bwMode="auto">
            <a:xfrm>
              <a:off x="2366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8" name="Rectangle 178"/>
            <p:cNvSpPr>
              <a:spLocks noChangeArrowheads="1"/>
            </p:cNvSpPr>
            <p:nvPr/>
          </p:nvSpPr>
          <p:spPr bwMode="auto">
            <a:xfrm>
              <a:off x="2617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79" name="Rectangle 179"/>
            <p:cNvSpPr>
              <a:spLocks noChangeArrowheads="1"/>
            </p:cNvSpPr>
            <p:nvPr/>
          </p:nvSpPr>
          <p:spPr bwMode="auto">
            <a:xfrm>
              <a:off x="2870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0" name="Rectangle 180"/>
            <p:cNvSpPr>
              <a:spLocks noChangeArrowheads="1"/>
            </p:cNvSpPr>
            <p:nvPr/>
          </p:nvSpPr>
          <p:spPr bwMode="auto">
            <a:xfrm>
              <a:off x="3121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1" name="Rectangle 181"/>
            <p:cNvSpPr>
              <a:spLocks noChangeArrowheads="1"/>
            </p:cNvSpPr>
            <p:nvPr/>
          </p:nvSpPr>
          <p:spPr bwMode="auto">
            <a:xfrm>
              <a:off x="3373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2" name="Rectangle 182"/>
            <p:cNvSpPr>
              <a:spLocks noChangeArrowheads="1"/>
            </p:cNvSpPr>
            <p:nvPr/>
          </p:nvSpPr>
          <p:spPr bwMode="auto">
            <a:xfrm>
              <a:off x="3708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3" name="Rectangle 183"/>
            <p:cNvSpPr>
              <a:spLocks noChangeArrowheads="1"/>
            </p:cNvSpPr>
            <p:nvPr/>
          </p:nvSpPr>
          <p:spPr bwMode="auto">
            <a:xfrm>
              <a:off x="3899" y="277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4" name="Rectangle 184"/>
            <p:cNvSpPr>
              <a:spLocks noChangeArrowheads="1"/>
            </p:cNvSpPr>
            <p:nvPr/>
          </p:nvSpPr>
          <p:spPr bwMode="auto">
            <a:xfrm>
              <a:off x="4078" y="2778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1    0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5" name="Rectangle 185"/>
            <p:cNvSpPr>
              <a:spLocks noChangeArrowheads="1"/>
            </p:cNvSpPr>
            <p:nvPr/>
          </p:nvSpPr>
          <p:spPr bwMode="auto">
            <a:xfrm>
              <a:off x="1618" y="294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6" name="Rectangle 186"/>
            <p:cNvSpPr>
              <a:spLocks noChangeArrowheads="1"/>
            </p:cNvSpPr>
            <p:nvPr/>
          </p:nvSpPr>
          <p:spPr bwMode="auto">
            <a:xfrm>
              <a:off x="1863" y="294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7" name="Rectangle 187"/>
            <p:cNvSpPr>
              <a:spLocks noChangeArrowheads="1"/>
            </p:cNvSpPr>
            <p:nvPr/>
          </p:nvSpPr>
          <p:spPr bwMode="auto">
            <a:xfrm>
              <a:off x="2114" y="294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8" name="Rectangle 188"/>
            <p:cNvSpPr>
              <a:spLocks noChangeArrowheads="1"/>
            </p:cNvSpPr>
            <p:nvPr/>
          </p:nvSpPr>
          <p:spPr bwMode="auto">
            <a:xfrm>
              <a:off x="2366" y="294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89" name="Rectangle 189"/>
            <p:cNvSpPr>
              <a:spLocks noChangeArrowheads="1"/>
            </p:cNvSpPr>
            <p:nvPr/>
          </p:nvSpPr>
          <p:spPr bwMode="auto">
            <a:xfrm>
              <a:off x="2617" y="294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0" name="Rectangle 190"/>
            <p:cNvSpPr>
              <a:spLocks noChangeArrowheads="1"/>
            </p:cNvSpPr>
            <p:nvPr/>
          </p:nvSpPr>
          <p:spPr bwMode="auto">
            <a:xfrm>
              <a:off x="2870" y="294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1" name="Rectangle 191"/>
            <p:cNvSpPr>
              <a:spLocks noChangeArrowheads="1"/>
            </p:cNvSpPr>
            <p:nvPr/>
          </p:nvSpPr>
          <p:spPr bwMode="auto">
            <a:xfrm>
              <a:off x="3121" y="294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2" name="Rectangle 192"/>
            <p:cNvSpPr>
              <a:spLocks noChangeArrowheads="1"/>
            </p:cNvSpPr>
            <p:nvPr/>
          </p:nvSpPr>
          <p:spPr bwMode="auto">
            <a:xfrm>
              <a:off x="3373" y="294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3" name="Rectangle 193"/>
            <p:cNvSpPr>
              <a:spLocks noChangeArrowheads="1"/>
            </p:cNvSpPr>
            <p:nvPr/>
          </p:nvSpPr>
          <p:spPr bwMode="auto">
            <a:xfrm>
              <a:off x="3708" y="294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4" name="Rectangle 194"/>
            <p:cNvSpPr>
              <a:spLocks noChangeArrowheads="1"/>
            </p:cNvSpPr>
            <p:nvPr/>
          </p:nvSpPr>
          <p:spPr bwMode="auto">
            <a:xfrm>
              <a:off x="3899" y="294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5" name="Rectangle 195"/>
            <p:cNvSpPr>
              <a:spLocks noChangeArrowheads="1"/>
            </p:cNvSpPr>
            <p:nvPr/>
          </p:nvSpPr>
          <p:spPr bwMode="auto">
            <a:xfrm>
              <a:off x="4078" y="2944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0    0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6" name="Rectangle 196"/>
            <p:cNvSpPr>
              <a:spLocks noChangeArrowheads="1"/>
            </p:cNvSpPr>
            <p:nvPr/>
          </p:nvSpPr>
          <p:spPr bwMode="auto">
            <a:xfrm>
              <a:off x="1618" y="310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7" name="Rectangle 197"/>
            <p:cNvSpPr>
              <a:spLocks noChangeArrowheads="1"/>
            </p:cNvSpPr>
            <p:nvPr/>
          </p:nvSpPr>
          <p:spPr bwMode="auto">
            <a:xfrm>
              <a:off x="1863" y="310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8" name="Rectangle 198"/>
            <p:cNvSpPr>
              <a:spLocks noChangeArrowheads="1"/>
            </p:cNvSpPr>
            <p:nvPr/>
          </p:nvSpPr>
          <p:spPr bwMode="auto">
            <a:xfrm>
              <a:off x="2114" y="310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399" name="Rectangle 199"/>
            <p:cNvSpPr>
              <a:spLocks noChangeArrowheads="1"/>
            </p:cNvSpPr>
            <p:nvPr/>
          </p:nvSpPr>
          <p:spPr bwMode="auto">
            <a:xfrm>
              <a:off x="2366" y="310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0" name="Rectangle 200"/>
            <p:cNvSpPr>
              <a:spLocks noChangeArrowheads="1"/>
            </p:cNvSpPr>
            <p:nvPr/>
          </p:nvSpPr>
          <p:spPr bwMode="auto">
            <a:xfrm>
              <a:off x="2617" y="310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1" name="Rectangle 201"/>
            <p:cNvSpPr>
              <a:spLocks noChangeArrowheads="1"/>
            </p:cNvSpPr>
            <p:nvPr/>
          </p:nvSpPr>
          <p:spPr bwMode="auto">
            <a:xfrm>
              <a:off x="2870" y="310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2" name="Rectangle 202"/>
            <p:cNvSpPr>
              <a:spLocks noChangeArrowheads="1"/>
            </p:cNvSpPr>
            <p:nvPr/>
          </p:nvSpPr>
          <p:spPr bwMode="auto">
            <a:xfrm>
              <a:off x="3121" y="310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3" name="Rectangle 203"/>
            <p:cNvSpPr>
              <a:spLocks noChangeArrowheads="1"/>
            </p:cNvSpPr>
            <p:nvPr/>
          </p:nvSpPr>
          <p:spPr bwMode="auto">
            <a:xfrm>
              <a:off x="3373" y="310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4" name="Rectangle 204"/>
            <p:cNvSpPr>
              <a:spLocks noChangeArrowheads="1"/>
            </p:cNvSpPr>
            <p:nvPr/>
          </p:nvSpPr>
          <p:spPr bwMode="auto">
            <a:xfrm>
              <a:off x="3708" y="310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5" name="Rectangle 205"/>
            <p:cNvSpPr>
              <a:spLocks noChangeArrowheads="1"/>
            </p:cNvSpPr>
            <p:nvPr/>
          </p:nvSpPr>
          <p:spPr bwMode="auto">
            <a:xfrm>
              <a:off x="3899" y="310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6" name="Rectangle 206"/>
            <p:cNvSpPr>
              <a:spLocks noChangeArrowheads="1"/>
            </p:cNvSpPr>
            <p:nvPr/>
          </p:nvSpPr>
          <p:spPr bwMode="auto">
            <a:xfrm>
              <a:off x="4078" y="3108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1    0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7" name="Rectangle 207"/>
            <p:cNvSpPr>
              <a:spLocks noChangeArrowheads="1"/>
            </p:cNvSpPr>
            <p:nvPr/>
          </p:nvSpPr>
          <p:spPr bwMode="auto">
            <a:xfrm>
              <a:off x="1618" y="327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8" name="Rectangle 208"/>
            <p:cNvSpPr>
              <a:spLocks noChangeArrowheads="1"/>
            </p:cNvSpPr>
            <p:nvPr/>
          </p:nvSpPr>
          <p:spPr bwMode="auto">
            <a:xfrm>
              <a:off x="1863" y="327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09" name="Rectangle 209"/>
            <p:cNvSpPr>
              <a:spLocks noChangeArrowheads="1"/>
            </p:cNvSpPr>
            <p:nvPr/>
          </p:nvSpPr>
          <p:spPr bwMode="auto">
            <a:xfrm>
              <a:off x="2112" y="326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0" name="Rectangle 210"/>
            <p:cNvSpPr>
              <a:spLocks noChangeArrowheads="1"/>
            </p:cNvSpPr>
            <p:nvPr/>
          </p:nvSpPr>
          <p:spPr bwMode="auto">
            <a:xfrm>
              <a:off x="2366" y="327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1" name="Rectangle 211"/>
            <p:cNvSpPr>
              <a:spLocks noChangeArrowheads="1"/>
            </p:cNvSpPr>
            <p:nvPr/>
          </p:nvSpPr>
          <p:spPr bwMode="auto">
            <a:xfrm>
              <a:off x="2617" y="327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2" name="Rectangle 212"/>
            <p:cNvSpPr>
              <a:spLocks noChangeArrowheads="1"/>
            </p:cNvSpPr>
            <p:nvPr/>
          </p:nvSpPr>
          <p:spPr bwMode="auto">
            <a:xfrm>
              <a:off x="2870" y="327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3" name="Rectangle 213"/>
            <p:cNvSpPr>
              <a:spLocks noChangeArrowheads="1"/>
            </p:cNvSpPr>
            <p:nvPr/>
          </p:nvSpPr>
          <p:spPr bwMode="auto">
            <a:xfrm>
              <a:off x="3121" y="327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4" name="Rectangle 214"/>
            <p:cNvSpPr>
              <a:spLocks noChangeArrowheads="1"/>
            </p:cNvSpPr>
            <p:nvPr/>
          </p:nvSpPr>
          <p:spPr bwMode="auto">
            <a:xfrm>
              <a:off x="3373" y="327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5" name="Rectangle 215"/>
            <p:cNvSpPr>
              <a:spLocks noChangeArrowheads="1"/>
            </p:cNvSpPr>
            <p:nvPr/>
          </p:nvSpPr>
          <p:spPr bwMode="auto">
            <a:xfrm>
              <a:off x="3708" y="327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6" name="Rectangle 216"/>
            <p:cNvSpPr>
              <a:spLocks noChangeArrowheads="1"/>
            </p:cNvSpPr>
            <p:nvPr/>
          </p:nvSpPr>
          <p:spPr bwMode="auto">
            <a:xfrm>
              <a:off x="3899" y="327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7" name="Rectangle 217"/>
            <p:cNvSpPr>
              <a:spLocks noChangeArrowheads="1"/>
            </p:cNvSpPr>
            <p:nvPr/>
          </p:nvSpPr>
          <p:spPr bwMode="auto">
            <a:xfrm>
              <a:off x="4078" y="3274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0    0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8" name="Rectangle 218"/>
            <p:cNvSpPr>
              <a:spLocks noChangeArrowheads="1"/>
            </p:cNvSpPr>
            <p:nvPr/>
          </p:nvSpPr>
          <p:spPr bwMode="auto">
            <a:xfrm>
              <a:off x="1618" y="34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19" name="Rectangle 219"/>
            <p:cNvSpPr>
              <a:spLocks noChangeArrowheads="1"/>
            </p:cNvSpPr>
            <p:nvPr/>
          </p:nvSpPr>
          <p:spPr bwMode="auto">
            <a:xfrm>
              <a:off x="1863" y="34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0" name="Rectangle 220"/>
            <p:cNvSpPr>
              <a:spLocks noChangeArrowheads="1"/>
            </p:cNvSpPr>
            <p:nvPr/>
          </p:nvSpPr>
          <p:spPr bwMode="auto">
            <a:xfrm>
              <a:off x="2114" y="34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1" name="Rectangle 221"/>
            <p:cNvSpPr>
              <a:spLocks noChangeArrowheads="1"/>
            </p:cNvSpPr>
            <p:nvPr/>
          </p:nvSpPr>
          <p:spPr bwMode="auto">
            <a:xfrm>
              <a:off x="2366" y="34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2" name="Rectangle 222"/>
            <p:cNvSpPr>
              <a:spLocks noChangeArrowheads="1"/>
            </p:cNvSpPr>
            <p:nvPr/>
          </p:nvSpPr>
          <p:spPr bwMode="auto">
            <a:xfrm>
              <a:off x="2617" y="34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3" name="Rectangle 223"/>
            <p:cNvSpPr>
              <a:spLocks noChangeArrowheads="1"/>
            </p:cNvSpPr>
            <p:nvPr/>
          </p:nvSpPr>
          <p:spPr bwMode="auto">
            <a:xfrm>
              <a:off x="2870" y="343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4" name="Rectangle 224"/>
            <p:cNvSpPr>
              <a:spLocks noChangeArrowheads="1"/>
            </p:cNvSpPr>
            <p:nvPr/>
          </p:nvSpPr>
          <p:spPr bwMode="auto">
            <a:xfrm>
              <a:off x="3121" y="343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5" name="Rectangle 225"/>
            <p:cNvSpPr>
              <a:spLocks noChangeArrowheads="1"/>
            </p:cNvSpPr>
            <p:nvPr/>
          </p:nvSpPr>
          <p:spPr bwMode="auto">
            <a:xfrm>
              <a:off x="3373" y="343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6" name="Rectangle 226"/>
            <p:cNvSpPr>
              <a:spLocks noChangeArrowheads="1"/>
            </p:cNvSpPr>
            <p:nvPr/>
          </p:nvSpPr>
          <p:spPr bwMode="auto">
            <a:xfrm>
              <a:off x="3708" y="343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7" name="Rectangle 227"/>
            <p:cNvSpPr>
              <a:spLocks noChangeArrowheads="1"/>
            </p:cNvSpPr>
            <p:nvPr/>
          </p:nvSpPr>
          <p:spPr bwMode="auto">
            <a:xfrm>
              <a:off x="3899" y="3438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8" name="Rectangle 228"/>
            <p:cNvSpPr>
              <a:spLocks noChangeArrowheads="1"/>
            </p:cNvSpPr>
            <p:nvPr/>
          </p:nvSpPr>
          <p:spPr bwMode="auto">
            <a:xfrm>
              <a:off x="4078" y="3438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1    0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29" name="Rectangle 229"/>
            <p:cNvSpPr>
              <a:spLocks noChangeArrowheads="1"/>
            </p:cNvSpPr>
            <p:nvPr/>
          </p:nvSpPr>
          <p:spPr bwMode="auto">
            <a:xfrm>
              <a:off x="1618" y="360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0" name="Rectangle 230"/>
            <p:cNvSpPr>
              <a:spLocks noChangeArrowheads="1"/>
            </p:cNvSpPr>
            <p:nvPr/>
          </p:nvSpPr>
          <p:spPr bwMode="auto">
            <a:xfrm>
              <a:off x="1863" y="360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1" name="Rectangle 231"/>
            <p:cNvSpPr>
              <a:spLocks noChangeArrowheads="1"/>
            </p:cNvSpPr>
            <p:nvPr/>
          </p:nvSpPr>
          <p:spPr bwMode="auto">
            <a:xfrm>
              <a:off x="2114" y="360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2" name="Rectangle 232"/>
            <p:cNvSpPr>
              <a:spLocks noChangeArrowheads="1"/>
            </p:cNvSpPr>
            <p:nvPr/>
          </p:nvSpPr>
          <p:spPr bwMode="auto">
            <a:xfrm>
              <a:off x="2366" y="360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3" name="Rectangle 233"/>
            <p:cNvSpPr>
              <a:spLocks noChangeArrowheads="1"/>
            </p:cNvSpPr>
            <p:nvPr/>
          </p:nvSpPr>
          <p:spPr bwMode="auto">
            <a:xfrm>
              <a:off x="2617" y="360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4" name="Rectangle 234"/>
            <p:cNvSpPr>
              <a:spLocks noChangeArrowheads="1"/>
            </p:cNvSpPr>
            <p:nvPr/>
          </p:nvSpPr>
          <p:spPr bwMode="auto">
            <a:xfrm>
              <a:off x="2870" y="360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5" name="Rectangle 235"/>
            <p:cNvSpPr>
              <a:spLocks noChangeArrowheads="1"/>
            </p:cNvSpPr>
            <p:nvPr/>
          </p:nvSpPr>
          <p:spPr bwMode="auto">
            <a:xfrm>
              <a:off x="3121" y="360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6" name="Rectangle 236"/>
            <p:cNvSpPr>
              <a:spLocks noChangeArrowheads="1"/>
            </p:cNvSpPr>
            <p:nvPr/>
          </p:nvSpPr>
          <p:spPr bwMode="auto">
            <a:xfrm>
              <a:off x="3373" y="360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7" name="Rectangle 237"/>
            <p:cNvSpPr>
              <a:spLocks noChangeArrowheads="1"/>
            </p:cNvSpPr>
            <p:nvPr/>
          </p:nvSpPr>
          <p:spPr bwMode="auto">
            <a:xfrm>
              <a:off x="3708" y="360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8" name="Rectangle 238"/>
            <p:cNvSpPr>
              <a:spLocks noChangeArrowheads="1"/>
            </p:cNvSpPr>
            <p:nvPr/>
          </p:nvSpPr>
          <p:spPr bwMode="auto">
            <a:xfrm>
              <a:off x="3899" y="3604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5439" name="Rectangle 239"/>
            <p:cNvSpPr>
              <a:spLocks noChangeArrowheads="1"/>
            </p:cNvSpPr>
            <p:nvPr/>
          </p:nvSpPr>
          <p:spPr bwMode="auto">
            <a:xfrm>
              <a:off x="4078" y="3604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rgbClr val="800080"/>
                  </a:solidFill>
                  <a:latin typeface="Times New Roman" pitchFamily="18" charset="0"/>
                </a:rPr>
                <a:t>0    0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355"/>
            <p:cNvGrpSpPr>
              <a:grpSpLocks/>
            </p:cNvGrpSpPr>
            <p:nvPr/>
          </p:nvGrpSpPr>
          <p:grpSpPr bwMode="auto">
            <a:xfrm>
              <a:off x="1536" y="3768"/>
              <a:ext cx="2830" cy="173"/>
              <a:chOff x="1536" y="3604"/>
              <a:chExt cx="2830" cy="173"/>
            </a:xfrm>
          </p:grpSpPr>
          <p:sp>
            <p:nvSpPr>
              <p:cNvPr id="435556" name="Rectangle 356"/>
              <p:cNvSpPr>
                <a:spLocks noChangeArrowheads="1"/>
              </p:cNvSpPr>
              <p:nvPr/>
            </p:nvSpPr>
            <p:spPr bwMode="auto">
              <a:xfrm>
                <a:off x="1618" y="3604"/>
                <a:ext cx="1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57" name="Rectangle 357"/>
              <p:cNvSpPr>
                <a:spLocks noChangeArrowheads="1"/>
              </p:cNvSpPr>
              <p:nvPr/>
            </p:nvSpPr>
            <p:spPr bwMode="auto">
              <a:xfrm>
                <a:off x="1863" y="3604"/>
                <a:ext cx="1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58" name="Rectangle 358"/>
              <p:cNvSpPr>
                <a:spLocks noChangeArrowheads="1"/>
              </p:cNvSpPr>
              <p:nvPr/>
            </p:nvSpPr>
            <p:spPr bwMode="auto">
              <a:xfrm>
                <a:off x="2114" y="3604"/>
                <a:ext cx="1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59" name="Rectangle 359"/>
              <p:cNvSpPr>
                <a:spLocks noChangeArrowheads="1"/>
              </p:cNvSpPr>
              <p:nvPr/>
            </p:nvSpPr>
            <p:spPr bwMode="auto">
              <a:xfrm>
                <a:off x="2366" y="3604"/>
                <a:ext cx="1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60" name="Rectangle 360"/>
              <p:cNvSpPr>
                <a:spLocks noChangeArrowheads="1"/>
              </p:cNvSpPr>
              <p:nvPr/>
            </p:nvSpPr>
            <p:spPr bwMode="auto">
              <a:xfrm>
                <a:off x="2617" y="3604"/>
                <a:ext cx="1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61" name="Rectangle 361"/>
              <p:cNvSpPr>
                <a:spLocks noChangeArrowheads="1"/>
              </p:cNvSpPr>
              <p:nvPr/>
            </p:nvSpPr>
            <p:spPr bwMode="auto">
              <a:xfrm>
                <a:off x="2870" y="3604"/>
                <a:ext cx="1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62" name="Rectangle 362"/>
              <p:cNvSpPr>
                <a:spLocks noChangeArrowheads="1"/>
              </p:cNvSpPr>
              <p:nvPr/>
            </p:nvSpPr>
            <p:spPr bwMode="auto">
              <a:xfrm>
                <a:off x="3121" y="3604"/>
                <a:ext cx="1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63" name="Rectangle 363"/>
              <p:cNvSpPr>
                <a:spLocks noChangeArrowheads="1"/>
              </p:cNvSpPr>
              <p:nvPr/>
            </p:nvSpPr>
            <p:spPr bwMode="auto">
              <a:xfrm>
                <a:off x="3373" y="3604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64" name="Rectangle 364"/>
              <p:cNvSpPr>
                <a:spLocks noChangeArrowheads="1"/>
              </p:cNvSpPr>
              <p:nvPr/>
            </p:nvSpPr>
            <p:spPr bwMode="auto">
              <a:xfrm>
                <a:off x="3708" y="3604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65" name="Rectangle 365"/>
              <p:cNvSpPr>
                <a:spLocks noChangeArrowheads="1"/>
              </p:cNvSpPr>
              <p:nvPr/>
            </p:nvSpPr>
            <p:spPr bwMode="auto">
              <a:xfrm>
                <a:off x="3899" y="3604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66" name="Rectangle 366"/>
              <p:cNvSpPr>
                <a:spLocks noChangeArrowheads="1"/>
              </p:cNvSpPr>
              <p:nvPr/>
            </p:nvSpPr>
            <p:spPr bwMode="auto">
              <a:xfrm>
                <a:off x="4078" y="3604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solidFill>
                      <a:srgbClr val="800080"/>
                    </a:solidFill>
                    <a:latin typeface="Times New Roman" pitchFamily="18" charset="0"/>
                  </a:rPr>
                  <a:t>1    0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567" name="Rectangle 367"/>
              <p:cNvSpPr>
                <a:spLocks noChangeArrowheads="1"/>
              </p:cNvSpPr>
              <p:nvPr/>
            </p:nvSpPr>
            <p:spPr bwMode="auto">
              <a:xfrm>
                <a:off x="1536" y="3765"/>
                <a:ext cx="237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68" name="Line 368"/>
              <p:cNvSpPr>
                <a:spLocks noChangeShapeType="1"/>
              </p:cNvSpPr>
              <p:nvPr/>
            </p:nvSpPr>
            <p:spPr bwMode="auto">
              <a:xfrm>
                <a:off x="1536" y="3765"/>
                <a:ext cx="237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69" name="Rectangle 369"/>
              <p:cNvSpPr>
                <a:spLocks noChangeArrowheads="1"/>
              </p:cNvSpPr>
              <p:nvPr/>
            </p:nvSpPr>
            <p:spPr bwMode="auto">
              <a:xfrm>
                <a:off x="1773" y="3765"/>
                <a:ext cx="12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0" name="Line 370"/>
              <p:cNvSpPr>
                <a:spLocks noChangeShapeType="1"/>
              </p:cNvSpPr>
              <p:nvPr/>
            </p:nvSpPr>
            <p:spPr bwMode="auto">
              <a:xfrm>
                <a:off x="1773" y="376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1" name="Line 371"/>
              <p:cNvSpPr>
                <a:spLocks noChangeShapeType="1"/>
              </p:cNvSpPr>
              <p:nvPr/>
            </p:nvSpPr>
            <p:spPr bwMode="auto">
              <a:xfrm>
                <a:off x="1773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2" name="Rectangle 372"/>
              <p:cNvSpPr>
                <a:spLocks noChangeArrowheads="1"/>
              </p:cNvSpPr>
              <p:nvPr/>
            </p:nvSpPr>
            <p:spPr bwMode="auto">
              <a:xfrm>
                <a:off x="1785" y="3765"/>
                <a:ext cx="240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3" name="Line 373"/>
              <p:cNvSpPr>
                <a:spLocks noChangeShapeType="1"/>
              </p:cNvSpPr>
              <p:nvPr/>
            </p:nvSpPr>
            <p:spPr bwMode="auto">
              <a:xfrm>
                <a:off x="1785" y="3765"/>
                <a:ext cx="240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4" name="Rectangle 374"/>
              <p:cNvSpPr>
                <a:spLocks noChangeArrowheads="1"/>
              </p:cNvSpPr>
              <p:nvPr/>
            </p:nvSpPr>
            <p:spPr bwMode="auto">
              <a:xfrm>
                <a:off x="2025" y="3765"/>
                <a:ext cx="1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5" name="Line 375"/>
              <p:cNvSpPr>
                <a:spLocks noChangeShapeType="1"/>
              </p:cNvSpPr>
              <p:nvPr/>
            </p:nvSpPr>
            <p:spPr bwMode="auto">
              <a:xfrm>
                <a:off x="2025" y="3765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6" name="Line 376"/>
              <p:cNvSpPr>
                <a:spLocks noChangeShapeType="1"/>
              </p:cNvSpPr>
              <p:nvPr/>
            </p:nvSpPr>
            <p:spPr bwMode="auto">
              <a:xfrm>
                <a:off x="2025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7" name="Rectangle 377"/>
              <p:cNvSpPr>
                <a:spLocks noChangeArrowheads="1"/>
              </p:cNvSpPr>
              <p:nvPr/>
            </p:nvSpPr>
            <p:spPr bwMode="auto">
              <a:xfrm>
                <a:off x="2036" y="3765"/>
                <a:ext cx="24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8" name="Line 378"/>
              <p:cNvSpPr>
                <a:spLocks noChangeShapeType="1"/>
              </p:cNvSpPr>
              <p:nvPr/>
            </p:nvSpPr>
            <p:spPr bwMode="auto">
              <a:xfrm>
                <a:off x="2036" y="3765"/>
                <a:ext cx="24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79" name="Rectangle 379"/>
              <p:cNvSpPr>
                <a:spLocks noChangeArrowheads="1"/>
              </p:cNvSpPr>
              <p:nvPr/>
            </p:nvSpPr>
            <p:spPr bwMode="auto">
              <a:xfrm>
                <a:off x="2277" y="3765"/>
                <a:ext cx="1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0" name="Line 380"/>
              <p:cNvSpPr>
                <a:spLocks noChangeShapeType="1"/>
              </p:cNvSpPr>
              <p:nvPr/>
            </p:nvSpPr>
            <p:spPr bwMode="auto">
              <a:xfrm>
                <a:off x="2277" y="3765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1" name="Line 381"/>
              <p:cNvSpPr>
                <a:spLocks noChangeShapeType="1"/>
              </p:cNvSpPr>
              <p:nvPr/>
            </p:nvSpPr>
            <p:spPr bwMode="auto">
              <a:xfrm>
                <a:off x="2277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2" name="Rectangle 382"/>
              <p:cNvSpPr>
                <a:spLocks noChangeArrowheads="1"/>
              </p:cNvSpPr>
              <p:nvPr/>
            </p:nvSpPr>
            <p:spPr bwMode="auto">
              <a:xfrm>
                <a:off x="2288" y="3765"/>
                <a:ext cx="240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3" name="Line 383"/>
              <p:cNvSpPr>
                <a:spLocks noChangeShapeType="1"/>
              </p:cNvSpPr>
              <p:nvPr/>
            </p:nvSpPr>
            <p:spPr bwMode="auto">
              <a:xfrm>
                <a:off x="2288" y="3765"/>
                <a:ext cx="240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4" name="Rectangle 384"/>
              <p:cNvSpPr>
                <a:spLocks noChangeArrowheads="1"/>
              </p:cNvSpPr>
              <p:nvPr/>
            </p:nvSpPr>
            <p:spPr bwMode="auto">
              <a:xfrm>
                <a:off x="2528" y="3765"/>
                <a:ext cx="12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5" name="Line 385"/>
              <p:cNvSpPr>
                <a:spLocks noChangeShapeType="1"/>
              </p:cNvSpPr>
              <p:nvPr/>
            </p:nvSpPr>
            <p:spPr bwMode="auto">
              <a:xfrm>
                <a:off x="2528" y="376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6" name="Line 386"/>
              <p:cNvSpPr>
                <a:spLocks noChangeShapeType="1"/>
              </p:cNvSpPr>
              <p:nvPr/>
            </p:nvSpPr>
            <p:spPr bwMode="auto">
              <a:xfrm>
                <a:off x="2528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7" name="Rectangle 387"/>
              <p:cNvSpPr>
                <a:spLocks noChangeArrowheads="1"/>
              </p:cNvSpPr>
              <p:nvPr/>
            </p:nvSpPr>
            <p:spPr bwMode="auto">
              <a:xfrm>
                <a:off x="2540" y="3765"/>
                <a:ext cx="24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8" name="Line 388"/>
              <p:cNvSpPr>
                <a:spLocks noChangeShapeType="1"/>
              </p:cNvSpPr>
              <p:nvPr/>
            </p:nvSpPr>
            <p:spPr bwMode="auto">
              <a:xfrm>
                <a:off x="2540" y="3765"/>
                <a:ext cx="24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89" name="Rectangle 389"/>
              <p:cNvSpPr>
                <a:spLocks noChangeArrowheads="1"/>
              </p:cNvSpPr>
              <p:nvPr/>
            </p:nvSpPr>
            <p:spPr bwMode="auto">
              <a:xfrm>
                <a:off x="2781" y="3765"/>
                <a:ext cx="1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0" name="Line 390"/>
              <p:cNvSpPr>
                <a:spLocks noChangeShapeType="1"/>
              </p:cNvSpPr>
              <p:nvPr/>
            </p:nvSpPr>
            <p:spPr bwMode="auto">
              <a:xfrm>
                <a:off x="2781" y="3765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1" name="Line 391"/>
              <p:cNvSpPr>
                <a:spLocks noChangeShapeType="1"/>
              </p:cNvSpPr>
              <p:nvPr/>
            </p:nvSpPr>
            <p:spPr bwMode="auto">
              <a:xfrm>
                <a:off x="2781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2" name="Rectangle 392"/>
              <p:cNvSpPr>
                <a:spLocks noChangeArrowheads="1"/>
              </p:cNvSpPr>
              <p:nvPr/>
            </p:nvSpPr>
            <p:spPr bwMode="auto">
              <a:xfrm>
                <a:off x="2792" y="3765"/>
                <a:ext cx="240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3" name="Line 393"/>
              <p:cNvSpPr>
                <a:spLocks noChangeShapeType="1"/>
              </p:cNvSpPr>
              <p:nvPr/>
            </p:nvSpPr>
            <p:spPr bwMode="auto">
              <a:xfrm>
                <a:off x="2792" y="3765"/>
                <a:ext cx="240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4" name="Rectangle 394"/>
              <p:cNvSpPr>
                <a:spLocks noChangeArrowheads="1"/>
              </p:cNvSpPr>
              <p:nvPr/>
            </p:nvSpPr>
            <p:spPr bwMode="auto">
              <a:xfrm>
                <a:off x="3032" y="3765"/>
                <a:ext cx="1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5" name="Line 395"/>
              <p:cNvSpPr>
                <a:spLocks noChangeShapeType="1"/>
              </p:cNvSpPr>
              <p:nvPr/>
            </p:nvSpPr>
            <p:spPr bwMode="auto">
              <a:xfrm>
                <a:off x="3032" y="3765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6" name="Line 396"/>
              <p:cNvSpPr>
                <a:spLocks noChangeShapeType="1"/>
              </p:cNvSpPr>
              <p:nvPr/>
            </p:nvSpPr>
            <p:spPr bwMode="auto">
              <a:xfrm>
                <a:off x="3032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7" name="Rectangle 397"/>
              <p:cNvSpPr>
                <a:spLocks noChangeArrowheads="1"/>
              </p:cNvSpPr>
              <p:nvPr/>
            </p:nvSpPr>
            <p:spPr bwMode="auto">
              <a:xfrm>
                <a:off x="3043" y="3765"/>
                <a:ext cx="24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8" name="Line 398"/>
              <p:cNvSpPr>
                <a:spLocks noChangeShapeType="1"/>
              </p:cNvSpPr>
              <p:nvPr/>
            </p:nvSpPr>
            <p:spPr bwMode="auto">
              <a:xfrm>
                <a:off x="3043" y="3765"/>
                <a:ext cx="24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99" name="Rectangle 399"/>
              <p:cNvSpPr>
                <a:spLocks noChangeArrowheads="1"/>
              </p:cNvSpPr>
              <p:nvPr/>
            </p:nvSpPr>
            <p:spPr bwMode="auto">
              <a:xfrm>
                <a:off x="3284" y="3765"/>
                <a:ext cx="12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0" name="Line 400"/>
              <p:cNvSpPr>
                <a:spLocks noChangeShapeType="1"/>
              </p:cNvSpPr>
              <p:nvPr/>
            </p:nvSpPr>
            <p:spPr bwMode="auto">
              <a:xfrm>
                <a:off x="3284" y="376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1" name="Line 401"/>
              <p:cNvSpPr>
                <a:spLocks noChangeShapeType="1"/>
              </p:cNvSpPr>
              <p:nvPr/>
            </p:nvSpPr>
            <p:spPr bwMode="auto">
              <a:xfrm>
                <a:off x="3284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2" name="Rectangle 402"/>
              <p:cNvSpPr>
                <a:spLocks noChangeArrowheads="1"/>
              </p:cNvSpPr>
              <p:nvPr/>
            </p:nvSpPr>
            <p:spPr bwMode="auto">
              <a:xfrm>
                <a:off x="3296" y="3765"/>
                <a:ext cx="239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3" name="Line 403"/>
              <p:cNvSpPr>
                <a:spLocks noChangeShapeType="1"/>
              </p:cNvSpPr>
              <p:nvPr/>
            </p:nvSpPr>
            <p:spPr bwMode="auto">
              <a:xfrm>
                <a:off x="3296" y="3765"/>
                <a:ext cx="239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4" name="Rectangle 404"/>
              <p:cNvSpPr>
                <a:spLocks noChangeArrowheads="1"/>
              </p:cNvSpPr>
              <p:nvPr/>
            </p:nvSpPr>
            <p:spPr bwMode="auto">
              <a:xfrm>
                <a:off x="3535" y="3765"/>
                <a:ext cx="12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5" name="Line 405"/>
              <p:cNvSpPr>
                <a:spLocks noChangeShapeType="1"/>
              </p:cNvSpPr>
              <p:nvPr/>
            </p:nvSpPr>
            <p:spPr bwMode="auto">
              <a:xfrm>
                <a:off x="3535" y="376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6" name="Line 406"/>
              <p:cNvSpPr>
                <a:spLocks noChangeShapeType="1"/>
              </p:cNvSpPr>
              <p:nvPr/>
            </p:nvSpPr>
            <p:spPr bwMode="auto">
              <a:xfrm>
                <a:off x="3535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7" name="Rectangle 407"/>
              <p:cNvSpPr>
                <a:spLocks noChangeArrowheads="1"/>
              </p:cNvSpPr>
              <p:nvPr/>
            </p:nvSpPr>
            <p:spPr bwMode="auto">
              <a:xfrm>
                <a:off x="3547" y="3765"/>
                <a:ext cx="97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8" name="Line 408"/>
              <p:cNvSpPr>
                <a:spLocks noChangeShapeType="1"/>
              </p:cNvSpPr>
              <p:nvPr/>
            </p:nvSpPr>
            <p:spPr bwMode="auto">
              <a:xfrm>
                <a:off x="3547" y="3765"/>
                <a:ext cx="97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09" name="Rectangle 409"/>
              <p:cNvSpPr>
                <a:spLocks noChangeArrowheads="1"/>
              </p:cNvSpPr>
              <p:nvPr/>
            </p:nvSpPr>
            <p:spPr bwMode="auto">
              <a:xfrm>
                <a:off x="3644" y="3765"/>
                <a:ext cx="1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0" name="Line 410"/>
              <p:cNvSpPr>
                <a:spLocks noChangeShapeType="1"/>
              </p:cNvSpPr>
              <p:nvPr/>
            </p:nvSpPr>
            <p:spPr bwMode="auto">
              <a:xfrm>
                <a:off x="3644" y="3765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1" name="Line 411"/>
              <p:cNvSpPr>
                <a:spLocks noChangeShapeType="1"/>
              </p:cNvSpPr>
              <p:nvPr/>
            </p:nvSpPr>
            <p:spPr bwMode="auto">
              <a:xfrm>
                <a:off x="3644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2" name="Rectangle 412"/>
              <p:cNvSpPr>
                <a:spLocks noChangeArrowheads="1"/>
              </p:cNvSpPr>
              <p:nvPr/>
            </p:nvSpPr>
            <p:spPr bwMode="auto">
              <a:xfrm>
                <a:off x="3655" y="3765"/>
                <a:ext cx="190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3" name="Line 413"/>
              <p:cNvSpPr>
                <a:spLocks noChangeShapeType="1"/>
              </p:cNvSpPr>
              <p:nvPr/>
            </p:nvSpPr>
            <p:spPr bwMode="auto">
              <a:xfrm>
                <a:off x="3655" y="3765"/>
                <a:ext cx="190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4" name="Rectangle 414"/>
              <p:cNvSpPr>
                <a:spLocks noChangeArrowheads="1"/>
              </p:cNvSpPr>
              <p:nvPr/>
            </p:nvSpPr>
            <p:spPr bwMode="auto">
              <a:xfrm>
                <a:off x="3845" y="3765"/>
                <a:ext cx="12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5" name="Line 415"/>
              <p:cNvSpPr>
                <a:spLocks noChangeShapeType="1"/>
              </p:cNvSpPr>
              <p:nvPr/>
            </p:nvSpPr>
            <p:spPr bwMode="auto">
              <a:xfrm>
                <a:off x="3845" y="376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6" name="Line 416"/>
              <p:cNvSpPr>
                <a:spLocks noChangeShapeType="1"/>
              </p:cNvSpPr>
              <p:nvPr/>
            </p:nvSpPr>
            <p:spPr bwMode="auto">
              <a:xfrm>
                <a:off x="3845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7" name="Rectangle 417"/>
              <p:cNvSpPr>
                <a:spLocks noChangeArrowheads="1"/>
              </p:cNvSpPr>
              <p:nvPr/>
            </p:nvSpPr>
            <p:spPr bwMode="auto">
              <a:xfrm>
                <a:off x="3857" y="3765"/>
                <a:ext cx="168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8" name="Line 418"/>
              <p:cNvSpPr>
                <a:spLocks noChangeShapeType="1"/>
              </p:cNvSpPr>
              <p:nvPr/>
            </p:nvSpPr>
            <p:spPr bwMode="auto">
              <a:xfrm>
                <a:off x="3857" y="3765"/>
                <a:ext cx="168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19" name="Rectangle 419"/>
              <p:cNvSpPr>
                <a:spLocks noChangeArrowheads="1"/>
              </p:cNvSpPr>
              <p:nvPr/>
            </p:nvSpPr>
            <p:spPr bwMode="auto">
              <a:xfrm>
                <a:off x="4025" y="3765"/>
                <a:ext cx="11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20" name="Line 420"/>
              <p:cNvSpPr>
                <a:spLocks noChangeShapeType="1"/>
              </p:cNvSpPr>
              <p:nvPr/>
            </p:nvSpPr>
            <p:spPr bwMode="auto">
              <a:xfrm>
                <a:off x="4025" y="3765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21" name="Line 421"/>
              <p:cNvSpPr>
                <a:spLocks noChangeShapeType="1"/>
              </p:cNvSpPr>
              <p:nvPr/>
            </p:nvSpPr>
            <p:spPr bwMode="auto">
              <a:xfrm>
                <a:off x="4025" y="376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22" name="Rectangle 422"/>
              <p:cNvSpPr>
                <a:spLocks noChangeArrowheads="1"/>
              </p:cNvSpPr>
              <p:nvPr/>
            </p:nvSpPr>
            <p:spPr bwMode="auto">
              <a:xfrm>
                <a:off x="4036" y="3765"/>
                <a:ext cx="169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623" name="Line 423"/>
              <p:cNvSpPr>
                <a:spLocks noChangeShapeType="1"/>
              </p:cNvSpPr>
              <p:nvPr/>
            </p:nvSpPr>
            <p:spPr bwMode="auto">
              <a:xfrm>
                <a:off x="4036" y="3765"/>
                <a:ext cx="169" cy="1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210300" cy="533400"/>
          </a:xfrm>
          <a:noFill/>
          <a:ln/>
        </p:spPr>
        <p:txBody>
          <a:bodyPr wrap="square" lIns="92075" tIns="46038" rIns="92075" bIns="46038" anchor="ctr"/>
          <a:lstStyle/>
          <a:p>
            <a:r>
              <a:rPr lang="en-US"/>
              <a:t>Priority Encoder (8 to 3 encoder)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924800" cy="53340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800"/>
              <a:t>Assign priorities to the inputs</a:t>
            </a:r>
          </a:p>
          <a:p>
            <a:pPr marL="342900" indent="-342900"/>
            <a:r>
              <a:rPr lang="en-US" sz="1800"/>
              <a:t>When more than one input are asserted, the output generates the code of the input with the  highest priority</a:t>
            </a:r>
          </a:p>
          <a:p>
            <a:pPr marL="342900" indent="-342900"/>
            <a:r>
              <a:rPr lang="en-US" sz="1800"/>
              <a:t>Priority Encoder :</a:t>
            </a:r>
            <a:br>
              <a:rPr lang="en-US" sz="1800"/>
            </a:br>
            <a:r>
              <a:rPr lang="en-US" sz="1800"/>
              <a:t>  </a:t>
            </a:r>
            <a:r>
              <a:rPr lang="en-US" sz="1800">
                <a:solidFill>
                  <a:schemeClr val="accent2"/>
                </a:solidFill>
              </a:rPr>
              <a:t>H7=I7                      (Highest Priority)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H6=I6.I7’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H5=I5.I6’.I7’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H4=I4.I5’.I6’.I7’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H3=I3.I4’.I5’.I6’.I7’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H2=I2.I3’.I4’.I5’.I6’.I7’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H1=I1. I2’.I3’.I4’.I5’.I6’.I7’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H0=I0.I1’. I2’.I3’.I4’.I5’.I6’.I7’ 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IDLE= I0’.I1’. I2’.I3’.I4’.I5’.I6’.I7’</a:t>
            </a:r>
            <a:r>
              <a:rPr lang="en-US" sz="1600"/>
              <a:t> </a:t>
            </a:r>
          </a:p>
          <a:p>
            <a:pPr marL="342900" indent="-342900"/>
            <a:r>
              <a:rPr lang="en-US" sz="1800"/>
              <a:t>Encoder </a:t>
            </a:r>
            <a:br>
              <a:rPr lang="en-US" sz="1800"/>
            </a:br>
            <a:r>
              <a:rPr lang="en-US" sz="1800"/>
              <a:t>  </a:t>
            </a:r>
            <a:r>
              <a:rPr lang="en-US" sz="1800">
                <a:solidFill>
                  <a:schemeClr val="accent2"/>
                </a:solidFill>
              </a:rPr>
              <a:t>Y0 = I1 + I3 + I5 + I7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Y1 = I2 + I3 + I6 + I7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 Y2 = I4 + I5 + I6 + I7</a:t>
            </a:r>
          </a:p>
        </p:txBody>
      </p:sp>
      <p:sp>
        <p:nvSpPr>
          <p:cNvPr id="424001" name="Rectangle 65"/>
          <p:cNvSpPr>
            <a:spLocks noChangeArrowheads="1"/>
          </p:cNvSpPr>
          <p:nvPr/>
        </p:nvSpPr>
        <p:spPr bwMode="auto">
          <a:xfrm>
            <a:off x="8531225" y="4419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1400" b="0">
                <a:solidFill>
                  <a:schemeClr val="tx1"/>
                </a:solidFill>
                <a:latin typeface="Times New Roman" pitchFamily="18" charset="0"/>
              </a:rPr>
              <a:t>Y1</a:t>
            </a:r>
          </a:p>
        </p:txBody>
      </p:sp>
      <p:sp>
        <p:nvSpPr>
          <p:cNvPr id="424002" name="Rectangle 66"/>
          <p:cNvSpPr>
            <a:spLocks noChangeArrowheads="1"/>
          </p:cNvSpPr>
          <p:nvPr/>
        </p:nvSpPr>
        <p:spPr bwMode="auto">
          <a:xfrm>
            <a:off x="8531225" y="4724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1400" b="0">
                <a:solidFill>
                  <a:schemeClr val="tx1"/>
                </a:solidFill>
                <a:latin typeface="Times New Roman" pitchFamily="18" charset="0"/>
              </a:rPr>
              <a:t>Y2</a:t>
            </a:r>
          </a:p>
        </p:txBody>
      </p:sp>
      <p:sp>
        <p:nvSpPr>
          <p:cNvPr id="424003" name="Rectangle 67"/>
          <p:cNvSpPr>
            <a:spLocks noChangeArrowheads="1"/>
          </p:cNvSpPr>
          <p:nvPr/>
        </p:nvSpPr>
        <p:spPr bwMode="auto">
          <a:xfrm>
            <a:off x="8531225" y="4114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1400" b="0">
                <a:solidFill>
                  <a:schemeClr val="tx1"/>
                </a:solidFill>
                <a:latin typeface="Times New Roman" pitchFamily="18" charset="0"/>
              </a:rPr>
              <a:t>Y0</a:t>
            </a:r>
          </a:p>
        </p:txBody>
      </p:sp>
      <p:sp>
        <p:nvSpPr>
          <p:cNvPr id="424004" name="Rectangle 68"/>
          <p:cNvSpPr>
            <a:spLocks noChangeArrowheads="1"/>
          </p:cNvSpPr>
          <p:nvPr/>
        </p:nvSpPr>
        <p:spPr bwMode="auto">
          <a:xfrm>
            <a:off x="8456613" y="5791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1400" b="0">
                <a:solidFill>
                  <a:schemeClr val="tx1"/>
                </a:solidFill>
                <a:latin typeface="Times New Roman" pitchFamily="18" charset="0"/>
              </a:rPr>
              <a:t>IDLE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4114800" y="2590800"/>
            <a:ext cx="4343400" cy="3803650"/>
            <a:chOff x="2687" y="1728"/>
            <a:chExt cx="2736" cy="2396"/>
          </a:xfrm>
        </p:grpSpPr>
        <p:sp>
          <p:nvSpPr>
            <p:cNvPr id="423940" name="Rectangle 4"/>
            <p:cNvSpPr>
              <a:spLocks noChangeArrowheads="1"/>
            </p:cNvSpPr>
            <p:nvPr/>
          </p:nvSpPr>
          <p:spPr bwMode="auto">
            <a:xfrm>
              <a:off x="4467" y="2164"/>
              <a:ext cx="712" cy="162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41" name="Line 5"/>
            <p:cNvSpPr>
              <a:spLocks noChangeShapeType="1"/>
            </p:cNvSpPr>
            <p:nvPr/>
          </p:nvSpPr>
          <p:spPr bwMode="auto">
            <a:xfrm flipH="1">
              <a:off x="5184" y="3072"/>
              <a:ext cx="2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42" name="Line 6"/>
            <p:cNvSpPr>
              <a:spLocks noChangeShapeType="1"/>
            </p:cNvSpPr>
            <p:nvPr/>
          </p:nvSpPr>
          <p:spPr bwMode="auto">
            <a:xfrm flipH="1">
              <a:off x="5184" y="2880"/>
              <a:ext cx="2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43" name="Line 7"/>
            <p:cNvSpPr>
              <a:spLocks noChangeShapeType="1"/>
            </p:cNvSpPr>
            <p:nvPr/>
          </p:nvSpPr>
          <p:spPr bwMode="auto">
            <a:xfrm flipH="1">
              <a:off x="3984" y="2496"/>
              <a:ext cx="47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44" name="Rectangle 8"/>
            <p:cNvSpPr>
              <a:spLocks noChangeArrowheads="1"/>
            </p:cNvSpPr>
            <p:nvPr/>
          </p:nvSpPr>
          <p:spPr bwMode="auto">
            <a:xfrm>
              <a:off x="4463" y="24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I1</a:t>
              </a:r>
            </a:p>
          </p:txBody>
        </p:sp>
        <p:sp>
          <p:nvSpPr>
            <p:cNvPr id="423945" name="Rectangle 9"/>
            <p:cNvSpPr>
              <a:spLocks noChangeArrowheads="1"/>
            </p:cNvSpPr>
            <p:nvPr/>
          </p:nvSpPr>
          <p:spPr bwMode="auto">
            <a:xfrm>
              <a:off x="4463" y="259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I2</a:t>
              </a:r>
            </a:p>
          </p:txBody>
        </p:sp>
        <p:sp>
          <p:nvSpPr>
            <p:cNvPr id="423946" name="Rectangle 10"/>
            <p:cNvSpPr>
              <a:spLocks noChangeArrowheads="1"/>
            </p:cNvSpPr>
            <p:nvPr/>
          </p:nvSpPr>
          <p:spPr bwMode="auto">
            <a:xfrm>
              <a:off x="4463" y="278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I3</a:t>
              </a:r>
            </a:p>
          </p:txBody>
        </p:sp>
        <p:sp>
          <p:nvSpPr>
            <p:cNvPr id="423947" name="Line 11"/>
            <p:cNvSpPr>
              <a:spLocks noChangeShapeType="1"/>
            </p:cNvSpPr>
            <p:nvPr/>
          </p:nvSpPr>
          <p:spPr bwMode="auto">
            <a:xfrm flipH="1">
              <a:off x="3984" y="2688"/>
              <a:ext cx="47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48" name="Line 12"/>
            <p:cNvSpPr>
              <a:spLocks noChangeShapeType="1"/>
            </p:cNvSpPr>
            <p:nvPr/>
          </p:nvSpPr>
          <p:spPr bwMode="auto">
            <a:xfrm flipH="1">
              <a:off x="3984" y="2880"/>
              <a:ext cx="47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49" name="Line 13"/>
            <p:cNvSpPr>
              <a:spLocks noChangeShapeType="1"/>
            </p:cNvSpPr>
            <p:nvPr/>
          </p:nvSpPr>
          <p:spPr bwMode="auto">
            <a:xfrm flipH="1">
              <a:off x="3984" y="3072"/>
              <a:ext cx="47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50" name="Rectangle 14"/>
            <p:cNvSpPr>
              <a:spLocks noChangeArrowheads="1"/>
            </p:cNvSpPr>
            <p:nvPr/>
          </p:nvSpPr>
          <p:spPr bwMode="auto">
            <a:xfrm>
              <a:off x="4943" y="278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Y1</a:t>
              </a:r>
            </a:p>
          </p:txBody>
        </p:sp>
        <p:sp>
          <p:nvSpPr>
            <p:cNvPr id="423951" name="Rectangle 15"/>
            <p:cNvSpPr>
              <a:spLocks noChangeArrowheads="1"/>
            </p:cNvSpPr>
            <p:nvPr/>
          </p:nvSpPr>
          <p:spPr bwMode="auto">
            <a:xfrm>
              <a:off x="4943" y="297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Y2</a:t>
              </a:r>
            </a:p>
          </p:txBody>
        </p:sp>
        <p:sp>
          <p:nvSpPr>
            <p:cNvPr id="423952" name="Line 16"/>
            <p:cNvSpPr>
              <a:spLocks noChangeShapeType="1"/>
            </p:cNvSpPr>
            <p:nvPr/>
          </p:nvSpPr>
          <p:spPr bwMode="auto">
            <a:xfrm flipH="1">
              <a:off x="3984" y="3264"/>
              <a:ext cx="47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53" name="Rectangle 17"/>
            <p:cNvSpPr>
              <a:spLocks noChangeArrowheads="1"/>
            </p:cNvSpPr>
            <p:nvPr/>
          </p:nvSpPr>
          <p:spPr bwMode="auto">
            <a:xfrm>
              <a:off x="4463" y="297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I4</a:t>
              </a:r>
            </a:p>
          </p:txBody>
        </p:sp>
        <p:sp>
          <p:nvSpPr>
            <p:cNvPr id="423954" name="Rectangle 18"/>
            <p:cNvSpPr>
              <a:spLocks noChangeArrowheads="1"/>
            </p:cNvSpPr>
            <p:nvPr/>
          </p:nvSpPr>
          <p:spPr bwMode="auto">
            <a:xfrm>
              <a:off x="4463" y="316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I5</a:t>
              </a:r>
            </a:p>
          </p:txBody>
        </p:sp>
        <p:sp>
          <p:nvSpPr>
            <p:cNvPr id="423955" name="Rectangle 19"/>
            <p:cNvSpPr>
              <a:spLocks noChangeArrowheads="1"/>
            </p:cNvSpPr>
            <p:nvPr/>
          </p:nvSpPr>
          <p:spPr bwMode="auto">
            <a:xfrm>
              <a:off x="4463" y="336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I6</a:t>
              </a:r>
            </a:p>
          </p:txBody>
        </p:sp>
        <p:sp>
          <p:nvSpPr>
            <p:cNvPr id="423956" name="Rectangle 20"/>
            <p:cNvSpPr>
              <a:spLocks noChangeArrowheads="1"/>
            </p:cNvSpPr>
            <p:nvPr/>
          </p:nvSpPr>
          <p:spPr bwMode="auto">
            <a:xfrm>
              <a:off x="4463" y="220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I0 </a:t>
              </a:r>
            </a:p>
          </p:txBody>
        </p:sp>
        <p:sp>
          <p:nvSpPr>
            <p:cNvPr id="423957" name="Line 21"/>
            <p:cNvSpPr>
              <a:spLocks noChangeShapeType="1"/>
            </p:cNvSpPr>
            <p:nvPr/>
          </p:nvSpPr>
          <p:spPr bwMode="auto">
            <a:xfrm flipH="1">
              <a:off x="3984" y="3456"/>
              <a:ext cx="47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58" name="Line 22"/>
            <p:cNvSpPr>
              <a:spLocks noChangeShapeType="1"/>
            </p:cNvSpPr>
            <p:nvPr/>
          </p:nvSpPr>
          <p:spPr bwMode="auto">
            <a:xfrm flipH="1">
              <a:off x="3984" y="3648"/>
              <a:ext cx="47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59" name="Line 23"/>
            <p:cNvSpPr>
              <a:spLocks noChangeShapeType="1"/>
            </p:cNvSpPr>
            <p:nvPr/>
          </p:nvSpPr>
          <p:spPr bwMode="auto">
            <a:xfrm flipH="1">
              <a:off x="5184" y="2688"/>
              <a:ext cx="2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60" name="Rectangle 24"/>
            <p:cNvSpPr>
              <a:spLocks noChangeArrowheads="1"/>
            </p:cNvSpPr>
            <p:nvPr/>
          </p:nvSpPr>
          <p:spPr bwMode="auto">
            <a:xfrm>
              <a:off x="4943" y="259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Y0</a:t>
              </a:r>
            </a:p>
          </p:txBody>
        </p:sp>
        <p:sp>
          <p:nvSpPr>
            <p:cNvPr id="423961" name="Line 25"/>
            <p:cNvSpPr>
              <a:spLocks noChangeShapeType="1"/>
            </p:cNvSpPr>
            <p:nvPr/>
          </p:nvSpPr>
          <p:spPr bwMode="auto">
            <a:xfrm flipH="1">
              <a:off x="3984" y="2304"/>
              <a:ext cx="47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62" name="Rectangle 26"/>
            <p:cNvSpPr>
              <a:spLocks noChangeArrowheads="1"/>
            </p:cNvSpPr>
            <p:nvPr/>
          </p:nvSpPr>
          <p:spPr bwMode="auto">
            <a:xfrm>
              <a:off x="4463" y="355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I7</a:t>
              </a:r>
            </a:p>
          </p:txBody>
        </p:sp>
        <p:sp>
          <p:nvSpPr>
            <p:cNvPr id="423963" name="Rectangle 27"/>
            <p:cNvSpPr>
              <a:spLocks noChangeArrowheads="1"/>
            </p:cNvSpPr>
            <p:nvPr/>
          </p:nvSpPr>
          <p:spPr bwMode="auto">
            <a:xfrm>
              <a:off x="4415" y="1920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Binary encoder</a:t>
              </a:r>
            </a:p>
          </p:txBody>
        </p:sp>
        <p:sp>
          <p:nvSpPr>
            <p:cNvPr id="423964" name="Rectangle 28"/>
            <p:cNvSpPr>
              <a:spLocks noChangeArrowheads="1"/>
            </p:cNvSpPr>
            <p:nvPr/>
          </p:nvSpPr>
          <p:spPr bwMode="auto">
            <a:xfrm>
              <a:off x="3267" y="2164"/>
              <a:ext cx="712" cy="176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5" name="Line 29"/>
            <p:cNvSpPr>
              <a:spLocks noChangeShapeType="1"/>
            </p:cNvSpPr>
            <p:nvPr/>
          </p:nvSpPr>
          <p:spPr bwMode="auto">
            <a:xfrm flipH="1">
              <a:off x="2976" y="2496"/>
              <a:ext cx="28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66" name="Rectangle 30"/>
            <p:cNvSpPr>
              <a:spLocks noChangeArrowheads="1"/>
            </p:cNvSpPr>
            <p:nvPr/>
          </p:nvSpPr>
          <p:spPr bwMode="auto">
            <a:xfrm>
              <a:off x="3263" y="24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I1</a:t>
              </a:r>
            </a:p>
          </p:txBody>
        </p:sp>
        <p:sp>
          <p:nvSpPr>
            <p:cNvPr id="423967" name="Rectangle 31"/>
            <p:cNvSpPr>
              <a:spLocks noChangeArrowheads="1"/>
            </p:cNvSpPr>
            <p:nvPr/>
          </p:nvSpPr>
          <p:spPr bwMode="auto">
            <a:xfrm>
              <a:off x="3263" y="259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I2</a:t>
              </a:r>
            </a:p>
          </p:txBody>
        </p:sp>
        <p:sp>
          <p:nvSpPr>
            <p:cNvPr id="423968" name="Rectangle 32"/>
            <p:cNvSpPr>
              <a:spLocks noChangeArrowheads="1"/>
            </p:cNvSpPr>
            <p:nvPr/>
          </p:nvSpPr>
          <p:spPr bwMode="auto">
            <a:xfrm>
              <a:off x="3263" y="278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I3</a:t>
              </a:r>
            </a:p>
          </p:txBody>
        </p:sp>
        <p:sp>
          <p:nvSpPr>
            <p:cNvPr id="423969" name="Line 33"/>
            <p:cNvSpPr>
              <a:spLocks noChangeShapeType="1"/>
            </p:cNvSpPr>
            <p:nvPr/>
          </p:nvSpPr>
          <p:spPr bwMode="auto">
            <a:xfrm flipH="1">
              <a:off x="2976" y="2688"/>
              <a:ext cx="28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70" name="Line 34"/>
            <p:cNvSpPr>
              <a:spLocks noChangeShapeType="1"/>
            </p:cNvSpPr>
            <p:nvPr/>
          </p:nvSpPr>
          <p:spPr bwMode="auto">
            <a:xfrm flipH="1">
              <a:off x="2976" y="2880"/>
              <a:ext cx="28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71" name="Line 35"/>
            <p:cNvSpPr>
              <a:spLocks noChangeShapeType="1"/>
            </p:cNvSpPr>
            <p:nvPr/>
          </p:nvSpPr>
          <p:spPr bwMode="auto">
            <a:xfrm flipH="1">
              <a:off x="2976" y="3072"/>
              <a:ext cx="28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72" name="Line 36"/>
            <p:cNvSpPr>
              <a:spLocks noChangeShapeType="1"/>
            </p:cNvSpPr>
            <p:nvPr/>
          </p:nvSpPr>
          <p:spPr bwMode="auto">
            <a:xfrm flipH="1">
              <a:off x="2976" y="3264"/>
              <a:ext cx="28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73" name="Rectangle 37"/>
            <p:cNvSpPr>
              <a:spLocks noChangeArrowheads="1"/>
            </p:cNvSpPr>
            <p:nvPr/>
          </p:nvSpPr>
          <p:spPr bwMode="auto">
            <a:xfrm>
              <a:off x="3263" y="297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I4</a:t>
              </a:r>
            </a:p>
          </p:txBody>
        </p:sp>
        <p:sp>
          <p:nvSpPr>
            <p:cNvPr id="423974" name="Rectangle 38"/>
            <p:cNvSpPr>
              <a:spLocks noChangeArrowheads="1"/>
            </p:cNvSpPr>
            <p:nvPr/>
          </p:nvSpPr>
          <p:spPr bwMode="auto">
            <a:xfrm>
              <a:off x="3263" y="316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I5</a:t>
              </a:r>
            </a:p>
          </p:txBody>
        </p:sp>
        <p:sp>
          <p:nvSpPr>
            <p:cNvPr id="423975" name="Rectangle 39"/>
            <p:cNvSpPr>
              <a:spLocks noChangeArrowheads="1"/>
            </p:cNvSpPr>
            <p:nvPr/>
          </p:nvSpPr>
          <p:spPr bwMode="auto">
            <a:xfrm>
              <a:off x="3263" y="336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I6</a:t>
              </a:r>
            </a:p>
          </p:txBody>
        </p:sp>
        <p:sp>
          <p:nvSpPr>
            <p:cNvPr id="423976" name="Rectangle 40"/>
            <p:cNvSpPr>
              <a:spLocks noChangeArrowheads="1"/>
            </p:cNvSpPr>
            <p:nvPr/>
          </p:nvSpPr>
          <p:spPr bwMode="auto">
            <a:xfrm>
              <a:off x="3263" y="220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I0 </a:t>
              </a:r>
            </a:p>
          </p:txBody>
        </p:sp>
        <p:sp>
          <p:nvSpPr>
            <p:cNvPr id="423977" name="Line 41"/>
            <p:cNvSpPr>
              <a:spLocks noChangeShapeType="1"/>
            </p:cNvSpPr>
            <p:nvPr/>
          </p:nvSpPr>
          <p:spPr bwMode="auto">
            <a:xfrm flipH="1">
              <a:off x="2976" y="3456"/>
              <a:ext cx="28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78" name="Line 42"/>
            <p:cNvSpPr>
              <a:spLocks noChangeShapeType="1"/>
            </p:cNvSpPr>
            <p:nvPr/>
          </p:nvSpPr>
          <p:spPr bwMode="auto">
            <a:xfrm flipH="1">
              <a:off x="2976" y="3648"/>
              <a:ext cx="28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79" name="Line 43"/>
            <p:cNvSpPr>
              <a:spLocks noChangeShapeType="1"/>
            </p:cNvSpPr>
            <p:nvPr/>
          </p:nvSpPr>
          <p:spPr bwMode="auto">
            <a:xfrm flipH="1">
              <a:off x="2976" y="2304"/>
              <a:ext cx="287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80" name="Rectangle 44"/>
            <p:cNvSpPr>
              <a:spLocks noChangeArrowheads="1"/>
            </p:cNvSpPr>
            <p:nvPr/>
          </p:nvSpPr>
          <p:spPr bwMode="auto">
            <a:xfrm>
              <a:off x="3263" y="355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I7</a:t>
              </a:r>
            </a:p>
          </p:txBody>
        </p:sp>
        <p:sp>
          <p:nvSpPr>
            <p:cNvPr id="423981" name="Rectangle 45"/>
            <p:cNvSpPr>
              <a:spLocks noChangeArrowheads="1"/>
            </p:cNvSpPr>
            <p:nvPr/>
          </p:nvSpPr>
          <p:spPr bwMode="auto">
            <a:xfrm>
              <a:off x="3215" y="1920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 Priority Circuit</a:t>
              </a:r>
            </a:p>
          </p:txBody>
        </p:sp>
        <p:sp>
          <p:nvSpPr>
            <p:cNvPr id="423982" name="Rectangle 46"/>
            <p:cNvSpPr>
              <a:spLocks noChangeArrowheads="1"/>
            </p:cNvSpPr>
            <p:nvPr/>
          </p:nvSpPr>
          <p:spPr bwMode="auto">
            <a:xfrm>
              <a:off x="3743" y="24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H1</a:t>
              </a:r>
            </a:p>
          </p:txBody>
        </p:sp>
        <p:sp>
          <p:nvSpPr>
            <p:cNvPr id="423983" name="Rectangle 47"/>
            <p:cNvSpPr>
              <a:spLocks noChangeArrowheads="1"/>
            </p:cNvSpPr>
            <p:nvPr/>
          </p:nvSpPr>
          <p:spPr bwMode="auto">
            <a:xfrm>
              <a:off x="3743" y="259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H2</a:t>
              </a:r>
            </a:p>
          </p:txBody>
        </p:sp>
        <p:sp>
          <p:nvSpPr>
            <p:cNvPr id="423984" name="Rectangle 48"/>
            <p:cNvSpPr>
              <a:spLocks noChangeArrowheads="1"/>
            </p:cNvSpPr>
            <p:nvPr/>
          </p:nvSpPr>
          <p:spPr bwMode="auto">
            <a:xfrm>
              <a:off x="3743" y="278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H3</a:t>
              </a:r>
            </a:p>
          </p:txBody>
        </p:sp>
        <p:sp>
          <p:nvSpPr>
            <p:cNvPr id="423985" name="Rectangle 49"/>
            <p:cNvSpPr>
              <a:spLocks noChangeArrowheads="1"/>
            </p:cNvSpPr>
            <p:nvPr/>
          </p:nvSpPr>
          <p:spPr bwMode="auto">
            <a:xfrm>
              <a:off x="3743" y="297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H4</a:t>
              </a:r>
            </a:p>
          </p:txBody>
        </p:sp>
        <p:sp>
          <p:nvSpPr>
            <p:cNvPr id="423986" name="Rectangle 50"/>
            <p:cNvSpPr>
              <a:spLocks noChangeArrowheads="1"/>
            </p:cNvSpPr>
            <p:nvPr/>
          </p:nvSpPr>
          <p:spPr bwMode="auto">
            <a:xfrm>
              <a:off x="3743" y="316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H5</a:t>
              </a:r>
            </a:p>
          </p:txBody>
        </p:sp>
        <p:sp>
          <p:nvSpPr>
            <p:cNvPr id="423987" name="Rectangle 51"/>
            <p:cNvSpPr>
              <a:spLocks noChangeArrowheads="1"/>
            </p:cNvSpPr>
            <p:nvPr/>
          </p:nvSpPr>
          <p:spPr bwMode="auto">
            <a:xfrm>
              <a:off x="3743" y="336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H6</a:t>
              </a:r>
            </a:p>
          </p:txBody>
        </p:sp>
        <p:sp>
          <p:nvSpPr>
            <p:cNvPr id="423988" name="Rectangle 52"/>
            <p:cNvSpPr>
              <a:spLocks noChangeArrowheads="1"/>
            </p:cNvSpPr>
            <p:nvPr/>
          </p:nvSpPr>
          <p:spPr bwMode="auto">
            <a:xfrm>
              <a:off x="3743" y="220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H0 </a:t>
              </a:r>
            </a:p>
          </p:txBody>
        </p:sp>
        <p:sp>
          <p:nvSpPr>
            <p:cNvPr id="423989" name="Rectangle 53"/>
            <p:cNvSpPr>
              <a:spLocks noChangeArrowheads="1"/>
            </p:cNvSpPr>
            <p:nvPr/>
          </p:nvSpPr>
          <p:spPr bwMode="auto">
            <a:xfrm>
              <a:off x="3743" y="355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H7</a:t>
              </a:r>
            </a:p>
          </p:txBody>
        </p:sp>
        <p:sp>
          <p:nvSpPr>
            <p:cNvPr id="423990" name="Rectangle 54"/>
            <p:cNvSpPr>
              <a:spLocks noChangeArrowheads="1"/>
            </p:cNvSpPr>
            <p:nvPr/>
          </p:nvSpPr>
          <p:spPr bwMode="auto">
            <a:xfrm>
              <a:off x="3075" y="1924"/>
              <a:ext cx="2200" cy="2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1" name="Rectangle 55"/>
            <p:cNvSpPr>
              <a:spLocks noChangeArrowheads="1"/>
            </p:cNvSpPr>
            <p:nvPr/>
          </p:nvSpPr>
          <p:spPr bwMode="auto">
            <a:xfrm>
              <a:off x="3647" y="374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IDLE</a:t>
              </a:r>
            </a:p>
          </p:txBody>
        </p:sp>
        <p:sp>
          <p:nvSpPr>
            <p:cNvPr id="423992" name="Line 56"/>
            <p:cNvSpPr>
              <a:spLocks noChangeShapeType="1"/>
            </p:cNvSpPr>
            <p:nvPr/>
          </p:nvSpPr>
          <p:spPr bwMode="auto">
            <a:xfrm flipH="1">
              <a:off x="3984" y="3840"/>
              <a:ext cx="14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93" name="Rectangle 57"/>
            <p:cNvSpPr>
              <a:spLocks noChangeArrowheads="1"/>
            </p:cNvSpPr>
            <p:nvPr/>
          </p:nvSpPr>
          <p:spPr bwMode="auto">
            <a:xfrm>
              <a:off x="2687" y="24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I1</a:t>
              </a:r>
            </a:p>
          </p:txBody>
        </p:sp>
        <p:sp>
          <p:nvSpPr>
            <p:cNvPr id="423994" name="Rectangle 58"/>
            <p:cNvSpPr>
              <a:spLocks noChangeArrowheads="1"/>
            </p:cNvSpPr>
            <p:nvPr/>
          </p:nvSpPr>
          <p:spPr bwMode="auto">
            <a:xfrm>
              <a:off x="2687" y="259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I2</a:t>
              </a:r>
            </a:p>
          </p:txBody>
        </p:sp>
        <p:sp>
          <p:nvSpPr>
            <p:cNvPr id="423995" name="Rectangle 59"/>
            <p:cNvSpPr>
              <a:spLocks noChangeArrowheads="1"/>
            </p:cNvSpPr>
            <p:nvPr/>
          </p:nvSpPr>
          <p:spPr bwMode="auto">
            <a:xfrm>
              <a:off x="2687" y="278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I3</a:t>
              </a:r>
            </a:p>
          </p:txBody>
        </p:sp>
        <p:sp>
          <p:nvSpPr>
            <p:cNvPr id="423996" name="Rectangle 60"/>
            <p:cNvSpPr>
              <a:spLocks noChangeArrowheads="1"/>
            </p:cNvSpPr>
            <p:nvPr/>
          </p:nvSpPr>
          <p:spPr bwMode="auto">
            <a:xfrm>
              <a:off x="2687" y="297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I4</a:t>
              </a:r>
            </a:p>
          </p:txBody>
        </p:sp>
        <p:sp>
          <p:nvSpPr>
            <p:cNvPr id="423997" name="Rectangle 61"/>
            <p:cNvSpPr>
              <a:spLocks noChangeArrowheads="1"/>
            </p:cNvSpPr>
            <p:nvPr/>
          </p:nvSpPr>
          <p:spPr bwMode="auto">
            <a:xfrm>
              <a:off x="2687" y="316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I5</a:t>
              </a:r>
            </a:p>
          </p:txBody>
        </p:sp>
        <p:sp>
          <p:nvSpPr>
            <p:cNvPr id="423998" name="Rectangle 62"/>
            <p:cNvSpPr>
              <a:spLocks noChangeArrowheads="1"/>
            </p:cNvSpPr>
            <p:nvPr/>
          </p:nvSpPr>
          <p:spPr bwMode="auto">
            <a:xfrm>
              <a:off x="2687" y="336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I6</a:t>
              </a:r>
            </a:p>
          </p:txBody>
        </p:sp>
        <p:sp>
          <p:nvSpPr>
            <p:cNvPr id="423999" name="Rectangle 63"/>
            <p:cNvSpPr>
              <a:spLocks noChangeArrowheads="1"/>
            </p:cNvSpPr>
            <p:nvPr/>
          </p:nvSpPr>
          <p:spPr bwMode="auto">
            <a:xfrm>
              <a:off x="2687" y="220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I0 </a:t>
              </a:r>
            </a:p>
          </p:txBody>
        </p:sp>
        <p:sp>
          <p:nvSpPr>
            <p:cNvPr id="424000" name="Rectangle 64"/>
            <p:cNvSpPr>
              <a:spLocks noChangeArrowheads="1"/>
            </p:cNvSpPr>
            <p:nvPr/>
          </p:nvSpPr>
          <p:spPr bwMode="auto">
            <a:xfrm>
              <a:off x="2687" y="355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I7</a:t>
              </a:r>
            </a:p>
          </p:txBody>
        </p:sp>
        <p:sp>
          <p:nvSpPr>
            <p:cNvPr id="424005" name="Rectangle 69"/>
            <p:cNvSpPr>
              <a:spLocks noChangeArrowheads="1"/>
            </p:cNvSpPr>
            <p:nvPr/>
          </p:nvSpPr>
          <p:spPr bwMode="auto">
            <a:xfrm>
              <a:off x="3887" y="1728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400" b="0">
                  <a:solidFill>
                    <a:schemeClr val="tx1"/>
                  </a:solidFill>
                  <a:latin typeface="Times New Roman" pitchFamily="18" charset="0"/>
                </a:rPr>
                <a:t>Priority  encoder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5578475" y="4114800"/>
            <a:ext cx="15240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en-US">
              <a:latin typeface="Tahoma" pitchFamily="34" charset="0"/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3462338" cy="368300"/>
          </a:xfrm>
        </p:spPr>
        <p:txBody>
          <a:bodyPr/>
          <a:lstStyle/>
          <a:p>
            <a:r>
              <a:rPr lang="en-US" altLang="zh-TW">
                <a:ea typeface="PMingLiU" pitchFamily="18" charset="-120"/>
              </a:rPr>
              <a:t>Magnitude Comparator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zh-TW">
                <a:ea typeface="PMingLiU" pitchFamily="18" charset="-120"/>
              </a:rPr>
              <a:t>The comparison of two numbers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outputs: A&gt;B, A=B, A&lt;B</a:t>
            </a:r>
          </a:p>
          <a:p>
            <a:pPr marL="342900" indent="-342900"/>
            <a:r>
              <a:rPr lang="en-US" altLang="zh-TW">
                <a:ea typeface="PMingLiU" pitchFamily="18" charset="-120"/>
              </a:rPr>
              <a:t>Design Approaches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the truth table</a:t>
            </a:r>
          </a:p>
          <a:p>
            <a:pPr marL="1143000" lvl="2" indent="-228600"/>
            <a:r>
              <a:rPr lang="zh-TW" altLang="en-US">
                <a:ea typeface="PMingLiU" pitchFamily="18" charset="-120"/>
              </a:rPr>
              <a:t>2</a:t>
            </a:r>
            <a:r>
              <a:rPr lang="zh-TW" altLang="en-US" sz="1600" baseline="80000">
                <a:ea typeface="PMingLiU" pitchFamily="18" charset="-120"/>
              </a:rPr>
              <a:t>2</a:t>
            </a:r>
            <a:r>
              <a:rPr lang="en-US" altLang="zh-TW" sz="1600" baseline="80000">
                <a:ea typeface="PMingLiU" pitchFamily="18" charset="-120"/>
              </a:rPr>
              <a:t>n </a:t>
            </a:r>
            <a:r>
              <a:rPr lang="en-US" altLang="zh-TW">
                <a:ea typeface="PMingLiU" pitchFamily="18" charset="-120"/>
              </a:rPr>
              <a:t>entries - too cumbersome for large n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use inherent regularity of the problem</a:t>
            </a:r>
          </a:p>
          <a:p>
            <a:pPr marL="1143000" lvl="2" indent="-228600"/>
            <a:r>
              <a:rPr lang="en-US" altLang="zh-TW">
                <a:ea typeface="PMingLiU" pitchFamily="18" charset="-120"/>
              </a:rPr>
              <a:t>reduce design efforts</a:t>
            </a:r>
          </a:p>
          <a:p>
            <a:pPr marL="1143000" lvl="2" indent="-228600"/>
            <a:r>
              <a:rPr lang="en-US" altLang="zh-TW">
                <a:ea typeface="PMingLiU" pitchFamily="18" charset="-120"/>
              </a:rPr>
              <a:t>reduce human errors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5562600" y="4419600"/>
            <a:ext cx="158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Magnitude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Compare</a:t>
            </a:r>
          </a:p>
        </p:txBody>
      </p:sp>
      <p:sp>
        <p:nvSpPr>
          <p:cNvPr id="367623" name="Line 7"/>
          <p:cNvSpPr>
            <a:spLocks noChangeShapeType="1"/>
          </p:cNvSpPr>
          <p:nvPr/>
        </p:nvSpPr>
        <p:spPr bwMode="auto">
          <a:xfrm>
            <a:off x="5045075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4" name="Line 8"/>
          <p:cNvSpPr>
            <a:spLocks noChangeShapeType="1"/>
          </p:cNvSpPr>
          <p:nvPr/>
        </p:nvSpPr>
        <p:spPr bwMode="auto">
          <a:xfrm>
            <a:off x="5045075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5" name="Line 9"/>
          <p:cNvSpPr>
            <a:spLocks noChangeShapeType="1"/>
          </p:cNvSpPr>
          <p:nvPr/>
        </p:nvSpPr>
        <p:spPr bwMode="auto">
          <a:xfrm>
            <a:off x="7102475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3962400" y="4411663"/>
            <a:ext cx="111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A[3..0]</a:t>
            </a:r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3962400" y="5097463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B[3..0]</a:t>
            </a:r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7620000" y="4792663"/>
            <a:ext cx="95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A = B</a:t>
            </a:r>
          </a:p>
        </p:txBody>
      </p:sp>
      <p:sp>
        <p:nvSpPr>
          <p:cNvPr id="367629" name="Line 13"/>
          <p:cNvSpPr>
            <a:spLocks noChangeShapeType="1"/>
          </p:cNvSpPr>
          <p:nvPr/>
        </p:nvSpPr>
        <p:spPr bwMode="auto">
          <a:xfrm>
            <a:off x="7086600" y="4495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30" name="Line 14"/>
          <p:cNvSpPr>
            <a:spLocks noChangeShapeType="1"/>
          </p:cNvSpPr>
          <p:nvPr/>
        </p:nvSpPr>
        <p:spPr bwMode="auto">
          <a:xfrm>
            <a:off x="70866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7620000" y="4259263"/>
            <a:ext cx="95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A &lt; B</a:t>
            </a: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7620000" y="5326063"/>
            <a:ext cx="95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A &gt; B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6134100" cy="381000"/>
          </a:xfrm>
          <a:noFill/>
          <a:ln/>
        </p:spPr>
        <p:txBody>
          <a:bodyPr wrap="square" lIns="92075" tIns="46038" rIns="92075" bIns="46038" anchor="ctr"/>
          <a:lstStyle/>
          <a:p>
            <a:r>
              <a:rPr lang="en-US"/>
              <a:t>Encoder Application (Monitoring Unit)</a:t>
            </a:r>
          </a:p>
        </p:txBody>
      </p:sp>
      <p:sp>
        <p:nvSpPr>
          <p:cNvPr id="426002" name="Rectangle 18"/>
          <p:cNvSpPr>
            <a:spLocks noChangeArrowheads="1"/>
          </p:cNvSpPr>
          <p:nvPr/>
        </p:nvSpPr>
        <p:spPr bwMode="auto">
          <a:xfrm>
            <a:off x="7772400" y="3581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1600" b="0">
                <a:solidFill>
                  <a:schemeClr val="tx2"/>
                </a:solidFill>
                <a:latin typeface="Times New Roman" pitchFamily="18" charset="0"/>
              </a:rPr>
              <a:t>Action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90600" y="2286000"/>
            <a:ext cx="7010400" cy="3460750"/>
            <a:chOff x="672" y="1344"/>
            <a:chExt cx="4416" cy="2180"/>
          </a:xfrm>
        </p:grpSpPr>
        <p:sp>
          <p:nvSpPr>
            <p:cNvPr id="425987" name="Rectangle 3"/>
            <p:cNvSpPr>
              <a:spLocks noChangeArrowheads="1"/>
            </p:cNvSpPr>
            <p:nvPr/>
          </p:nvSpPr>
          <p:spPr bwMode="auto">
            <a:xfrm>
              <a:off x="1300" y="1924"/>
              <a:ext cx="472" cy="18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8" name="Rectangle 4"/>
            <p:cNvSpPr>
              <a:spLocks noChangeArrowheads="1"/>
            </p:cNvSpPr>
            <p:nvPr/>
          </p:nvSpPr>
          <p:spPr bwMode="auto">
            <a:xfrm>
              <a:off x="1300" y="2212"/>
              <a:ext cx="472" cy="18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9" name="Rectangle 5"/>
            <p:cNvSpPr>
              <a:spLocks noChangeArrowheads="1"/>
            </p:cNvSpPr>
            <p:nvPr/>
          </p:nvSpPr>
          <p:spPr bwMode="auto">
            <a:xfrm>
              <a:off x="1300" y="3316"/>
              <a:ext cx="472" cy="18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0" name="Rectangle 6"/>
            <p:cNvSpPr>
              <a:spLocks noChangeArrowheads="1"/>
            </p:cNvSpPr>
            <p:nvPr/>
          </p:nvSpPr>
          <p:spPr bwMode="auto">
            <a:xfrm>
              <a:off x="2788" y="2356"/>
              <a:ext cx="520" cy="56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1" name="Line 7"/>
            <p:cNvSpPr>
              <a:spLocks noChangeShapeType="1"/>
            </p:cNvSpPr>
            <p:nvPr/>
          </p:nvSpPr>
          <p:spPr bwMode="auto">
            <a:xfrm>
              <a:off x="3313" y="2640"/>
              <a:ext cx="575" cy="0"/>
            </a:xfrm>
            <a:prstGeom prst="line">
              <a:avLst/>
            </a:prstGeom>
            <a:noFill/>
            <a:ln w="38100" cmpd="dbl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92" name="Rectangle 8"/>
            <p:cNvSpPr>
              <a:spLocks noChangeArrowheads="1"/>
            </p:cNvSpPr>
            <p:nvPr/>
          </p:nvSpPr>
          <p:spPr bwMode="auto">
            <a:xfrm>
              <a:off x="3892" y="1924"/>
              <a:ext cx="664" cy="138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3" name="Line 9"/>
            <p:cNvSpPr>
              <a:spLocks noChangeShapeType="1"/>
            </p:cNvSpPr>
            <p:nvPr/>
          </p:nvSpPr>
          <p:spPr bwMode="auto">
            <a:xfrm>
              <a:off x="4561" y="2640"/>
              <a:ext cx="527" cy="0"/>
            </a:xfrm>
            <a:prstGeom prst="line">
              <a:avLst/>
            </a:prstGeom>
            <a:noFill/>
            <a:ln w="38100" cmpd="dbl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94" name="Freeform 10"/>
            <p:cNvSpPr>
              <a:spLocks/>
            </p:cNvSpPr>
            <p:nvPr/>
          </p:nvSpPr>
          <p:spPr bwMode="auto">
            <a:xfrm>
              <a:off x="1776" y="2016"/>
              <a:ext cx="1009" cy="4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432"/>
                </a:cxn>
                <a:cxn ang="0">
                  <a:pos x="1008" y="432"/>
                </a:cxn>
              </a:cxnLst>
              <a:rect l="0" t="0" r="r" b="b"/>
              <a:pathLst>
                <a:path w="1009" h="433">
                  <a:moveTo>
                    <a:pt x="0" y="0"/>
                  </a:moveTo>
                  <a:lnTo>
                    <a:pt x="576" y="0"/>
                  </a:lnTo>
                  <a:lnTo>
                    <a:pt x="576" y="432"/>
                  </a:lnTo>
                  <a:lnTo>
                    <a:pt x="1008" y="43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95" name="Freeform 11"/>
            <p:cNvSpPr>
              <a:spLocks/>
            </p:cNvSpPr>
            <p:nvPr/>
          </p:nvSpPr>
          <p:spPr bwMode="auto">
            <a:xfrm>
              <a:off x="1776" y="2304"/>
              <a:ext cx="1009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88"/>
                </a:cxn>
                <a:cxn ang="0">
                  <a:pos x="1008" y="288"/>
                </a:cxn>
              </a:cxnLst>
              <a:rect l="0" t="0" r="r" b="b"/>
              <a:pathLst>
                <a:path w="1009" h="289">
                  <a:moveTo>
                    <a:pt x="0" y="0"/>
                  </a:moveTo>
                  <a:lnTo>
                    <a:pt x="432" y="0"/>
                  </a:lnTo>
                  <a:lnTo>
                    <a:pt x="432" y="288"/>
                  </a:lnTo>
                  <a:lnTo>
                    <a:pt x="1008" y="28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96" name="Freeform 12"/>
            <p:cNvSpPr>
              <a:spLocks/>
            </p:cNvSpPr>
            <p:nvPr/>
          </p:nvSpPr>
          <p:spPr bwMode="auto">
            <a:xfrm>
              <a:off x="1776" y="2880"/>
              <a:ext cx="1009" cy="529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624" y="528"/>
                </a:cxn>
                <a:cxn ang="0">
                  <a:pos x="624" y="0"/>
                </a:cxn>
                <a:cxn ang="0">
                  <a:pos x="1008" y="0"/>
                </a:cxn>
              </a:cxnLst>
              <a:rect l="0" t="0" r="r" b="b"/>
              <a:pathLst>
                <a:path w="1009" h="529">
                  <a:moveTo>
                    <a:pt x="0" y="528"/>
                  </a:moveTo>
                  <a:lnTo>
                    <a:pt x="624" y="528"/>
                  </a:lnTo>
                  <a:lnTo>
                    <a:pt x="624" y="0"/>
                  </a:lnTo>
                  <a:lnTo>
                    <a:pt x="1008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97" name="Line 13"/>
            <p:cNvSpPr>
              <a:spLocks noChangeShapeType="1"/>
            </p:cNvSpPr>
            <p:nvPr/>
          </p:nvSpPr>
          <p:spPr bwMode="auto">
            <a:xfrm>
              <a:off x="1536" y="2449"/>
              <a:ext cx="0" cy="8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98" name="Line 14"/>
            <p:cNvSpPr>
              <a:spLocks noChangeShapeType="1"/>
            </p:cNvSpPr>
            <p:nvPr/>
          </p:nvSpPr>
          <p:spPr bwMode="auto">
            <a:xfrm>
              <a:off x="2544" y="2641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99" name="Rectangle 15"/>
            <p:cNvSpPr>
              <a:spLocks noChangeArrowheads="1"/>
            </p:cNvSpPr>
            <p:nvPr/>
          </p:nvSpPr>
          <p:spPr bwMode="auto">
            <a:xfrm>
              <a:off x="2784" y="2544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Encoder</a:t>
              </a:r>
            </a:p>
          </p:txBody>
        </p:sp>
        <p:sp>
          <p:nvSpPr>
            <p:cNvPr id="426000" name="Rectangle 16"/>
            <p:cNvSpPr>
              <a:spLocks noChangeArrowheads="1"/>
            </p:cNvSpPr>
            <p:nvPr/>
          </p:nvSpPr>
          <p:spPr bwMode="auto">
            <a:xfrm>
              <a:off x="3888" y="2544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Controller</a:t>
              </a:r>
            </a:p>
          </p:txBody>
        </p:sp>
        <p:sp>
          <p:nvSpPr>
            <p:cNvPr id="426001" name="Rectangle 17"/>
            <p:cNvSpPr>
              <a:spLocks noChangeArrowheads="1"/>
            </p:cNvSpPr>
            <p:nvPr/>
          </p:nvSpPr>
          <p:spPr bwMode="auto">
            <a:xfrm>
              <a:off x="3312" y="2208"/>
              <a:ext cx="5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600" b="0">
                  <a:solidFill>
                    <a:schemeClr val="tx2"/>
                  </a:solidFill>
                  <a:latin typeface="Times New Roman" pitchFamily="18" charset="0"/>
                </a:rPr>
                <a:t>Machine      </a:t>
              </a:r>
              <a:br>
                <a:rPr lang="en-US" sz="1600" b="0">
                  <a:solidFill>
                    <a:schemeClr val="tx2"/>
                  </a:solidFill>
                  <a:latin typeface="Times New Roman" pitchFamily="18" charset="0"/>
                </a:rPr>
              </a:br>
              <a:r>
                <a:rPr lang="en-US" sz="1600" b="0">
                  <a:solidFill>
                    <a:schemeClr val="tx2"/>
                  </a:solidFill>
                  <a:latin typeface="Times New Roman" pitchFamily="18" charset="0"/>
                </a:rPr>
                <a:t>  Code</a:t>
              </a:r>
            </a:p>
          </p:txBody>
        </p:sp>
        <p:sp>
          <p:nvSpPr>
            <p:cNvPr id="426003" name="Rectangle 19"/>
            <p:cNvSpPr>
              <a:spLocks noChangeArrowheads="1"/>
            </p:cNvSpPr>
            <p:nvPr/>
          </p:nvSpPr>
          <p:spPr bwMode="auto">
            <a:xfrm>
              <a:off x="672" y="1920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600" b="0">
                  <a:solidFill>
                    <a:schemeClr val="tx1"/>
                  </a:solidFill>
                  <a:latin typeface="Times New Roman" pitchFamily="18" charset="0"/>
                </a:rPr>
                <a:t>Machine 1</a:t>
              </a:r>
            </a:p>
          </p:txBody>
        </p:sp>
        <p:sp>
          <p:nvSpPr>
            <p:cNvPr id="426004" name="Rectangle 20"/>
            <p:cNvSpPr>
              <a:spLocks noChangeArrowheads="1"/>
            </p:cNvSpPr>
            <p:nvPr/>
          </p:nvSpPr>
          <p:spPr bwMode="auto">
            <a:xfrm>
              <a:off x="672" y="2208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600" b="0">
                  <a:solidFill>
                    <a:schemeClr val="tx1"/>
                  </a:solidFill>
                  <a:latin typeface="Times New Roman" pitchFamily="18" charset="0"/>
                </a:rPr>
                <a:t>Machine 2</a:t>
              </a:r>
            </a:p>
          </p:txBody>
        </p:sp>
        <p:sp>
          <p:nvSpPr>
            <p:cNvPr id="426005" name="Rectangle 21"/>
            <p:cNvSpPr>
              <a:spLocks noChangeArrowheads="1"/>
            </p:cNvSpPr>
            <p:nvPr/>
          </p:nvSpPr>
          <p:spPr bwMode="auto">
            <a:xfrm>
              <a:off x="672" y="3312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600" b="0">
                  <a:solidFill>
                    <a:schemeClr val="tx1"/>
                  </a:solidFill>
                  <a:latin typeface="Times New Roman" pitchFamily="18" charset="0"/>
                </a:rPr>
                <a:t>Machine n</a:t>
              </a:r>
            </a:p>
          </p:txBody>
        </p:sp>
        <p:sp>
          <p:nvSpPr>
            <p:cNvPr id="426006" name="Rectangle 22"/>
            <p:cNvSpPr>
              <a:spLocks noChangeArrowheads="1"/>
            </p:cNvSpPr>
            <p:nvPr/>
          </p:nvSpPr>
          <p:spPr bwMode="auto">
            <a:xfrm>
              <a:off x="2160" y="1392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600" b="0">
                  <a:solidFill>
                    <a:schemeClr val="tx2"/>
                  </a:solidFill>
                  <a:latin typeface="Times New Roman" pitchFamily="18" charset="0"/>
                </a:rPr>
                <a:t>Alarm Signal</a:t>
              </a:r>
            </a:p>
          </p:txBody>
        </p:sp>
        <p:sp>
          <p:nvSpPr>
            <p:cNvPr id="426007" name="Line 23"/>
            <p:cNvSpPr>
              <a:spLocks noChangeShapeType="1"/>
            </p:cNvSpPr>
            <p:nvPr/>
          </p:nvSpPr>
          <p:spPr bwMode="auto">
            <a:xfrm flipH="1">
              <a:off x="2209" y="1777"/>
              <a:ext cx="95" cy="19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08" name="Freeform 24"/>
            <p:cNvSpPr>
              <a:spLocks/>
            </p:cNvSpPr>
            <p:nvPr/>
          </p:nvSpPr>
          <p:spPr bwMode="auto">
            <a:xfrm>
              <a:off x="1536" y="1344"/>
              <a:ext cx="3361" cy="1297"/>
            </a:xfrm>
            <a:custGeom>
              <a:avLst/>
              <a:gdLst/>
              <a:ahLst/>
              <a:cxnLst>
                <a:cxn ang="0">
                  <a:pos x="3360" y="1296"/>
                </a:cxn>
                <a:cxn ang="0">
                  <a:pos x="3360" y="0"/>
                </a:cxn>
                <a:cxn ang="0">
                  <a:pos x="0" y="0"/>
                </a:cxn>
                <a:cxn ang="0">
                  <a:pos x="0" y="576"/>
                </a:cxn>
              </a:cxnLst>
              <a:rect l="0" t="0" r="r" b="b"/>
              <a:pathLst>
                <a:path w="3361" h="1297">
                  <a:moveTo>
                    <a:pt x="3360" y="1296"/>
                  </a:moveTo>
                  <a:lnTo>
                    <a:pt x="3360" y="0"/>
                  </a:lnTo>
                  <a:lnTo>
                    <a:pt x="0" y="0"/>
                  </a:lnTo>
                  <a:lnTo>
                    <a:pt x="0" y="57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09" name="Line 25"/>
            <p:cNvSpPr>
              <a:spLocks noChangeShapeType="1"/>
            </p:cNvSpPr>
            <p:nvPr/>
          </p:nvSpPr>
          <p:spPr bwMode="auto">
            <a:xfrm>
              <a:off x="1536" y="2113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10" name="Line 26"/>
            <p:cNvSpPr>
              <a:spLocks noChangeShapeType="1"/>
            </p:cNvSpPr>
            <p:nvPr/>
          </p:nvSpPr>
          <p:spPr bwMode="auto">
            <a:xfrm>
              <a:off x="960" y="2449"/>
              <a:ext cx="0" cy="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11" name="Rectangle 27"/>
            <p:cNvSpPr>
              <a:spLocks noChangeArrowheads="1"/>
            </p:cNvSpPr>
            <p:nvPr/>
          </p:nvSpPr>
          <p:spPr bwMode="auto">
            <a:xfrm>
              <a:off x="3072" y="1392"/>
              <a:ext cx="8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600" b="0">
                  <a:solidFill>
                    <a:schemeClr val="tx2"/>
                  </a:solidFill>
                  <a:latin typeface="Times New Roman" pitchFamily="18" charset="0"/>
                </a:rPr>
                <a:t>Contoller Response</a:t>
              </a:r>
            </a:p>
          </p:txBody>
        </p:sp>
        <p:sp>
          <p:nvSpPr>
            <p:cNvPr id="426012" name="Line 28"/>
            <p:cNvSpPr>
              <a:spLocks noChangeShapeType="1"/>
            </p:cNvSpPr>
            <p:nvPr/>
          </p:nvSpPr>
          <p:spPr bwMode="auto">
            <a:xfrm flipV="1">
              <a:off x="3649" y="1393"/>
              <a:ext cx="143" cy="14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13" name="Rectangle 29"/>
            <p:cNvSpPr>
              <a:spLocks noChangeArrowheads="1"/>
            </p:cNvSpPr>
            <p:nvPr/>
          </p:nvSpPr>
          <p:spPr bwMode="auto">
            <a:xfrm>
              <a:off x="2644" y="1828"/>
              <a:ext cx="2104" cy="162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6015" name="Rectangle 31"/>
          <p:cNvSpPr>
            <a:spLocks noChangeArrowheads="1"/>
          </p:cNvSpPr>
          <p:nvPr/>
        </p:nvSpPr>
        <p:spPr bwMode="auto">
          <a:xfrm>
            <a:off x="304800" y="1066800"/>
            <a:ext cx="83058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/>
            <a:r>
              <a:rPr lang="en-US" sz="1800">
                <a:solidFill>
                  <a:schemeClr val="tx1"/>
                </a:solidFill>
              </a:rPr>
              <a:t>Encoder identifies the requester and encodes the value</a:t>
            </a:r>
          </a:p>
          <a:p>
            <a:pPr marL="342900" indent="-342900"/>
            <a:r>
              <a:rPr lang="en-US" sz="1800">
                <a:solidFill>
                  <a:schemeClr val="tx1"/>
                </a:solidFill>
              </a:rPr>
              <a:t>Controller accepts digital inputs.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Magnitude Comparator</a:t>
            </a:r>
          </a:p>
        </p:txBody>
      </p:sp>
      <p:graphicFrame>
        <p:nvGraphicFramePr>
          <p:cNvPr id="371715" name="Object 3"/>
          <p:cNvGraphicFramePr>
            <a:graphicFrameLocks noChangeAspect="1"/>
          </p:cNvGraphicFramePr>
          <p:nvPr/>
        </p:nvGraphicFramePr>
        <p:xfrm>
          <a:off x="1752600" y="1066800"/>
          <a:ext cx="5486400" cy="2559050"/>
        </p:xfrm>
        <a:graphic>
          <a:graphicData uri="http://schemas.openxmlformats.org/presentationml/2006/ole">
            <p:oleObj spid="_x0000_s371715" name="Document" r:id="rId3" imgW="2341800" imgH="1092240" progId="Word.Document.8">
              <p:embed/>
            </p:oleObj>
          </a:graphicData>
        </a:graphic>
      </p:graphicFrame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2651125" y="4030663"/>
            <a:ext cx="344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How can we find A &gt; B?</a:t>
            </a: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2193925" y="4681538"/>
            <a:ext cx="5886450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How many rows would a truth table have?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b="0">
              <a:solidFill>
                <a:schemeClr val="tx1"/>
              </a:solidFill>
              <a:latin typeface="Tahoma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                   </a:t>
            </a: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en-US" sz="3200" b="0" baseline="30000">
                <a:solidFill>
                  <a:schemeClr val="tx1"/>
                </a:solidFill>
                <a:latin typeface="Tahoma" pitchFamily="34" charset="0"/>
              </a:rPr>
              <a:t>8</a:t>
            </a: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 = 256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Magnitude Comparator</a:t>
            </a:r>
          </a:p>
        </p:txBody>
      </p:sp>
      <p:graphicFrame>
        <p:nvGraphicFramePr>
          <p:cNvPr id="403456" name="Object 0"/>
          <p:cNvGraphicFramePr>
            <a:graphicFrameLocks noChangeAspect="1"/>
          </p:cNvGraphicFramePr>
          <p:nvPr/>
        </p:nvGraphicFramePr>
        <p:xfrm>
          <a:off x="685800" y="1050925"/>
          <a:ext cx="4953000" cy="2311400"/>
        </p:xfrm>
        <a:graphic>
          <a:graphicData uri="http://schemas.openxmlformats.org/presentationml/2006/ole">
            <p:oleObj spid="_x0000_s403456" name="Document" r:id="rId3" imgW="2341800" imgH="1092240" progId="Word.Document.8">
              <p:embed/>
            </p:oleObj>
          </a:graphicData>
        </a:graphic>
      </p:graphicFrame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1965325" y="4148138"/>
            <a:ext cx="2346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If A = 1001 and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    B = 0111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is A &gt; B?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latin typeface="Tahoma" pitchFamily="34" charset="0"/>
              </a:rPr>
              <a:t>Why?</a:t>
            </a:r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5089525" y="3649663"/>
            <a:ext cx="2495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Because A3 &gt; B3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i.e. A3 . B3’ = 1</a:t>
            </a:r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4632325" y="4564063"/>
            <a:ext cx="3760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rgbClr val="005400"/>
                </a:solidFill>
                <a:latin typeface="Tahoma" pitchFamily="34" charset="0"/>
              </a:rPr>
              <a:t>Therefore, one term in the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rgbClr val="005400"/>
                </a:solidFill>
                <a:latin typeface="Tahoma" pitchFamily="34" charset="0"/>
              </a:rPr>
              <a:t>logic equation for A &gt; B is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rgbClr val="005400"/>
                </a:solidFill>
                <a:latin typeface="Tahoma" pitchFamily="34" charset="0"/>
              </a:rPr>
              <a:t>A3 . B3’</a:t>
            </a:r>
          </a:p>
        </p:txBody>
      </p:sp>
      <p:sp>
        <p:nvSpPr>
          <p:cNvPr id="372743" name="Text Box 7"/>
          <p:cNvSpPr txBox="1">
            <a:spLocks noChangeArrowheads="1"/>
          </p:cNvSpPr>
          <p:nvPr/>
        </p:nvSpPr>
        <p:spPr bwMode="auto">
          <a:xfrm>
            <a:off x="6400800" y="1820863"/>
            <a:ext cx="162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accent2"/>
                </a:solidFill>
                <a:latin typeface="Tahoma" pitchFamily="34" charset="0"/>
              </a:rPr>
              <a:t>Find A &gt; 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Magnitude Comparator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If A = 10</a:t>
            </a:r>
            <a:r>
              <a:rPr lang="en-US" b="0">
                <a:latin typeface="Times New Roman" pitchFamily="18" charset="0"/>
              </a:rPr>
              <a:t>1</a:t>
            </a: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0 and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    B = 10</a:t>
            </a:r>
            <a:r>
              <a:rPr lang="en-US" b="0">
                <a:latin typeface="Times New Roman" pitchFamily="18" charset="0"/>
              </a:rPr>
              <a:t>0</a:t>
            </a: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is A &gt; B?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Why?</a:t>
            </a:r>
          </a:p>
        </p:txBody>
      </p:sp>
      <p:grpSp>
        <p:nvGrpSpPr>
          <p:cNvPr id="374792" name="Group 8"/>
          <p:cNvGrpSpPr>
            <a:grpSpLocks/>
          </p:cNvGrpSpPr>
          <p:nvPr/>
        </p:nvGrpSpPr>
        <p:grpSpPr bwMode="auto">
          <a:xfrm>
            <a:off x="2895600" y="1524000"/>
            <a:ext cx="4732338" cy="4343400"/>
            <a:chOff x="2640" y="1051"/>
            <a:chExt cx="2981" cy="2736"/>
          </a:xfrm>
        </p:grpSpPr>
        <p:sp>
          <p:nvSpPr>
            <p:cNvPr id="374789" name="Text Box 5"/>
            <p:cNvSpPr txBox="1">
              <a:spLocks noChangeArrowheads="1"/>
            </p:cNvSpPr>
            <p:nvPr/>
          </p:nvSpPr>
          <p:spPr bwMode="auto">
            <a:xfrm>
              <a:off x="3206" y="1819"/>
              <a:ext cx="2415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ahoma" pitchFamily="34" charset="0"/>
                </a:rPr>
                <a:t>Because A3 = B3 and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ahoma" pitchFamily="34" charset="0"/>
                </a:rPr>
                <a:t>              A2 = B2 and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ahoma" pitchFamily="34" charset="0"/>
                </a:rPr>
                <a:t>              </a:t>
              </a:r>
              <a:r>
                <a:rPr lang="en-US" b="0">
                  <a:latin typeface="Tahoma" pitchFamily="34" charset="0"/>
                </a:rPr>
                <a:t>A1 &gt; B1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ahoma" pitchFamily="34" charset="0"/>
                </a:rPr>
                <a:t>i.e. C3 = 1 and C2 = 1 and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ahoma" pitchFamily="34" charset="0"/>
                </a:rPr>
                <a:t>     A1 . B1’ = 1</a:t>
              </a:r>
            </a:p>
          </p:txBody>
        </p:sp>
        <p:sp>
          <p:nvSpPr>
            <p:cNvPr id="374790" name="Text Box 6"/>
            <p:cNvSpPr txBox="1">
              <a:spLocks noChangeArrowheads="1"/>
            </p:cNvSpPr>
            <p:nvPr/>
          </p:nvSpPr>
          <p:spPr bwMode="auto">
            <a:xfrm>
              <a:off x="2640" y="3039"/>
              <a:ext cx="275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accent2"/>
                  </a:solidFill>
                  <a:latin typeface="Tahoma" pitchFamily="34" charset="0"/>
                </a:rPr>
                <a:t>Therefore, the next term in the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accent2"/>
                  </a:solidFill>
                  <a:latin typeface="Tahoma" pitchFamily="34" charset="0"/>
                </a:rPr>
                <a:t>logic equation for A &gt; B is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accent2"/>
                  </a:solidFill>
                  <a:latin typeface="Tahoma" pitchFamily="34" charset="0"/>
                </a:rPr>
                <a:t>C3 . C2 . A1 . B1’</a:t>
              </a:r>
            </a:p>
          </p:txBody>
        </p:sp>
        <p:sp>
          <p:nvSpPr>
            <p:cNvPr id="374791" name="Text Box 7"/>
            <p:cNvSpPr txBox="1">
              <a:spLocks noChangeArrowheads="1"/>
            </p:cNvSpPr>
            <p:nvPr/>
          </p:nvSpPr>
          <p:spPr bwMode="auto">
            <a:xfrm>
              <a:off x="3168" y="1051"/>
              <a:ext cx="233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ahoma" pitchFamily="34" charset="0"/>
                </a:rPr>
                <a:t>A &gt; B = A3 . B3’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ahoma" pitchFamily="34" charset="0"/>
                </a:rPr>
                <a:t>                + C3 . A2 . B2’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ahoma" pitchFamily="34" charset="0"/>
                </a:rPr>
                <a:t>                +  …..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3511550" cy="368300"/>
          </a:xfrm>
        </p:spPr>
        <p:txBody>
          <a:bodyPr/>
          <a:lstStyle/>
          <a:p>
            <a:r>
              <a:rPr lang="en-US" altLang="zh-TW">
                <a:ea typeface="PMingLiU" pitchFamily="18" charset="-120"/>
              </a:rPr>
              <a:t>Magnitude Comparison</a:t>
            </a:r>
          </a:p>
        </p:txBody>
      </p:sp>
      <p:sp>
        <p:nvSpPr>
          <p:cNvPr id="3686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632450"/>
          </a:xfrm>
        </p:spPr>
        <p:txBody>
          <a:bodyPr/>
          <a:lstStyle/>
          <a:p>
            <a:pPr marL="342900" indent="-342900"/>
            <a:r>
              <a:rPr lang="en-US" altLang="zh-TW">
                <a:ea typeface="PMingLiU" pitchFamily="18" charset="-120"/>
              </a:rPr>
              <a:t>Algorithm -&gt; logic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A = A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0</a:t>
            </a:r>
            <a:r>
              <a:rPr lang="en-US" altLang="zh-TW">
                <a:ea typeface="PMingLiU" pitchFamily="18" charset="-120"/>
              </a:rPr>
              <a:t> ; B =</a:t>
            </a:r>
            <a:r>
              <a:rPr lang="en-US" altLang="zh-TW" b="0">
                <a:ea typeface="PMingLiU" pitchFamily="18" charset="-120"/>
              </a:rPr>
              <a:t> 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0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A=B if A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=B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, A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=B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, A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=B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and A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=B</a:t>
            </a:r>
            <a:r>
              <a:rPr lang="en-US" altLang="zh-TW" baseline="-25000">
                <a:ea typeface="PMingLiU" pitchFamily="18" charset="-120"/>
              </a:rPr>
              <a:t>1</a:t>
            </a:r>
          </a:p>
          <a:p>
            <a:pPr marL="342900" indent="-342900"/>
            <a:r>
              <a:rPr lang="en-US" altLang="zh-TW">
                <a:ea typeface="PMingLiU" pitchFamily="18" charset="-120"/>
              </a:rPr>
              <a:t>Test each bit:</a:t>
            </a:r>
          </a:p>
          <a:p>
            <a:pPr marL="1143000" lvl="2" indent="-228600"/>
            <a:r>
              <a:rPr lang="en-US" altLang="zh-TW">
                <a:ea typeface="PMingLiU" pitchFamily="18" charset="-120"/>
              </a:rPr>
              <a:t>equality: x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= A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+A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'B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'</a:t>
            </a:r>
          </a:p>
          <a:p>
            <a:pPr marL="1143000" lvl="2" indent="-228600"/>
            <a:r>
              <a:rPr lang="zh-TW" altLang="en-US">
                <a:ea typeface="PMingLiU" pitchFamily="18" charset="-120"/>
              </a:rPr>
              <a:t>(</a:t>
            </a:r>
            <a:r>
              <a:rPr lang="en-US" altLang="zh-TW">
                <a:ea typeface="PMingLiU" pitchFamily="18" charset="-120"/>
              </a:rPr>
              <a:t>A=B) = x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0</a:t>
            </a:r>
          </a:p>
          <a:p>
            <a:pPr marL="342900" indent="-342900"/>
            <a:r>
              <a:rPr lang="en-US" altLang="zh-TW">
                <a:ea typeface="PMingLiU" pitchFamily="18" charset="-120"/>
              </a:rPr>
              <a:t>More difficult to test less than/greater than</a:t>
            </a:r>
          </a:p>
          <a:p>
            <a:pPr marL="742950" lvl="1" indent="-285750"/>
            <a:r>
              <a:rPr lang="zh-TW" altLang="en-US">
                <a:ea typeface="PMingLiU" pitchFamily="18" charset="-120"/>
              </a:rPr>
              <a:t>(</a:t>
            </a:r>
            <a:r>
              <a:rPr lang="en-US" altLang="zh-TW">
                <a:ea typeface="PMingLiU" pitchFamily="18" charset="-120"/>
              </a:rPr>
              <a:t>A&gt;B) = A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'+x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'+x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'+x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1 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0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0</a:t>
            </a:r>
            <a:r>
              <a:rPr lang="en-US" altLang="zh-TW">
                <a:ea typeface="PMingLiU" pitchFamily="18" charset="-120"/>
              </a:rPr>
              <a:t>'</a:t>
            </a:r>
          </a:p>
          <a:p>
            <a:pPr marL="742950" lvl="1" indent="-285750"/>
            <a:r>
              <a:rPr lang="zh-TW" altLang="en-US">
                <a:ea typeface="PMingLiU" pitchFamily="18" charset="-120"/>
              </a:rPr>
              <a:t>(</a:t>
            </a:r>
            <a:r>
              <a:rPr lang="en-US" altLang="zh-TW">
                <a:ea typeface="PMingLiU" pitchFamily="18" charset="-120"/>
              </a:rPr>
              <a:t>A&lt;B) = A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'B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+x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'B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+x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'B</a:t>
            </a:r>
            <a:r>
              <a:rPr lang="en-US" altLang="zh-TW" baseline="-25000">
                <a:ea typeface="PMingLiU" pitchFamily="18" charset="-120"/>
              </a:rPr>
              <a:t>1</a:t>
            </a:r>
            <a:r>
              <a:rPr lang="en-US" altLang="zh-TW">
                <a:ea typeface="PMingLiU" pitchFamily="18" charset="-120"/>
              </a:rPr>
              <a:t>+x</a:t>
            </a:r>
            <a:r>
              <a:rPr lang="en-US" altLang="zh-TW" baseline="-25000">
                <a:ea typeface="PMingLiU" pitchFamily="18" charset="-120"/>
              </a:rPr>
              <a:t>3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2</a:t>
            </a:r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1 </a:t>
            </a:r>
            <a:r>
              <a:rPr lang="en-US" altLang="zh-TW">
                <a:ea typeface="PMingLiU" pitchFamily="18" charset="-120"/>
              </a:rPr>
              <a:t>A</a:t>
            </a:r>
            <a:r>
              <a:rPr lang="en-US" altLang="zh-TW" baseline="-25000">
                <a:ea typeface="PMingLiU" pitchFamily="18" charset="-120"/>
              </a:rPr>
              <a:t>0</a:t>
            </a:r>
            <a:r>
              <a:rPr lang="en-US" altLang="zh-TW">
                <a:ea typeface="PMingLiU" pitchFamily="18" charset="-120"/>
              </a:rPr>
              <a:t>'B</a:t>
            </a:r>
            <a:r>
              <a:rPr lang="en-US" altLang="zh-TW" baseline="-25000">
                <a:ea typeface="PMingLiU" pitchFamily="18" charset="-120"/>
              </a:rPr>
              <a:t>0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Start comparisons from </a:t>
            </a:r>
            <a:r>
              <a:rPr lang="en-US" altLang="zh-TW">
                <a:solidFill>
                  <a:schemeClr val="accent2"/>
                </a:solidFill>
                <a:ea typeface="PMingLiU" pitchFamily="18" charset="-120"/>
              </a:rPr>
              <a:t>high-order</a:t>
            </a:r>
            <a:r>
              <a:rPr lang="en-US" altLang="zh-TW">
                <a:ea typeface="PMingLiU" pitchFamily="18" charset="-120"/>
              </a:rPr>
              <a:t> bits</a:t>
            </a:r>
          </a:p>
          <a:p>
            <a:pPr marL="342900" indent="-342900"/>
            <a:r>
              <a:rPr lang="en-US" altLang="zh-TW">
                <a:ea typeface="PMingLiU" pitchFamily="18" charset="-120"/>
              </a:rPr>
              <a:t>Implementation</a:t>
            </a:r>
          </a:p>
          <a:p>
            <a:pPr marL="742950" lvl="1" indent="-285750"/>
            <a:r>
              <a:rPr lang="en-US" altLang="zh-TW">
                <a:ea typeface="PMingLiU" pitchFamily="18" charset="-120"/>
              </a:rPr>
              <a:t>x</a:t>
            </a:r>
            <a:r>
              <a:rPr lang="en-US" altLang="zh-TW" baseline="-25000">
                <a:ea typeface="PMingLiU" pitchFamily="18" charset="-120"/>
              </a:rPr>
              <a:t>i </a:t>
            </a:r>
            <a:r>
              <a:rPr lang="en-US" altLang="zh-TW">
                <a:ea typeface="PMingLiU" pitchFamily="18" charset="-120"/>
              </a:rPr>
              <a:t>= (A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B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'+A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'B</a:t>
            </a:r>
            <a:r>
              <a:rPr lang="en-US" altLang="zh-TW" baseline="-25000">
                <a:ea typeface="PMingLiU" pitchFamily="18" charset="-120"/>
              </a:rPr>
              <a:t>i</a:t>
            </a:r>
            <a:r>
              <a:rPr lang="en-US" altLang="zh-TW">
                <a:ea typeface="PMingLiU" pitchFamily="18" charset="-120"/>
              </a:rPr>
              <a:t>)’</a:t>
            </a:r>
          </a:p>
          <a:p>
            <a:pPr marL="342900" indent="-342900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marL="342900" indent="-342900"/>
            <a:endParaRPr lang="zh-TW" altLang="en-US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3511550" cy="368300"/>
          </a:xfrm>
        </p:spPr>
        <p:txBody>
          <a:bodyPr/>
          <a:lstStyle/>
          <a:p>
            <a:r>
              <a:rPr lang="en-US" altLang="zh-TW">
                <a:ea typeface="PMingLiU" pitchFamily="18" charset="-120"/>
              </a:rPr>
              <a:t>Magnitude Comparison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279400"/>
          </a:xfrm>
        </p:spPr>
        <p:txBody>
          <a:bodyPr/>
          <a:lstStyle/>
          <a:p>
            <a:pPr marL="342900" indent="-342900"/>
            <a:r>
              <a:rPr lang="en-US" altLang="zh-TW" sz="2000">
                <a:ea typeface="PMingLiU" pitchFamily="18" charset="-120"/>
              </a:rPr>
              <a:t>Hardware </a:t>
            </a:r>
            <a:r>
              <a:rPr lang="en-US" altLang="zh-TW" sz="2000">
                <a:solidFill>
                  <a:schemeClr val="accent2"/>
                </a:solidFill>
                <a:ea typeface="PMingLiU" pitchFamily="18" charset="-120"/>
              </a:rPr>
              <a:t>chips</a:t>
            </a:r>
          </a:p>
        </p:txBody>
      </p:sp>
      <p:pic>
        <p:nvPicPr>
          <p:cNvPr id="369669" name="Picture 5" descr="09-3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28600"/>
            <a:ext cx="9144000" cy="609600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3462338" cy="368300"/>
          </a:xfrm>
        </p:spPr>
        <p:txBody>
          <a:bodyPr/>
          <a:lstStyle/>
          <a:p>
            <a:r>
              <a:rPr lang="en-US"/>
              <a:t>Magnitude Comparator</a:t>
            </a:r>
          </a:p>
        </p:txBody>
      </p:sp>
      <p:sp>
        <p:nvSpPr>
          <p:cNvPr id="343043" name="Line 3"/>
          <p:cNvSpPr>
            <a:spLocks noChangeShapeType="1"/>
          </p:cNvSpPr>
          <p:nvPr/>
        </p:nvSpPr>
        <p:spPr bwMode="auto">
          <a:xfrm>
            <a:off x="6016625" y="2665413"/>
            <a:ext cx="1588" cy="1587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>
            <a:off x="5992813" y="2643188"/>
            <a:ext cx="1587" cy="1587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5899150" y="2643188"/>
            <a:ext cx="1588" cy="1587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3046" name="Line 6"/>
          <p:cNvSpPr>
            <a:spLocks noChangeShapeType="1"/>
          </p:cNvSpPr>
          <p:nvPr/>
        </p:nvSpPr>
        <p:spPr bwMode="auto">
          <a:xfrm>
            <a:off x="5899150" y="367030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3129" name="Rectangle 89"/>
          <p:cNvSpPr>
            <a:spLocks noChangeArrowheads="1"/>
          </p:cNvSpPr>
          <p:nvPr/>
        </p:nvSpPr>
        <p:spPr bwMode="auto">
          <a:xfrm>
            <a:off x="495300" y="1066800"/>
            <a:ext cx="8420100" cy="66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Real-world application</a:t>
            </a:r>
          </a:p>
          <a:p>
            <a:pPr marL="742950" lvl="1" indent="-285750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en-US" sz="1800">
                <a:solidFill>
                  <a:schemeClr val="tx1"/>
                </a:solidFill>
              </a:rPr>
              <a:t>Thermostat controller</a:t>
            </a:r>
          </a:p>
        </p:txBody>
      </p:sp>
      <p:pic>
        <p:nvPicPr>
          <p:cNvPr id="343131" name="Picture 91" descr="TOC F 09-3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752600"/>
            <a:ext cx="6934200" cy="4622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63500" tIns="25400" rIns="63500" bIns="2540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75000"/>
          </a:lnSpc>
          <a:spcBef>
            <a:spcPct val="65000"/>
          </a:spcBef>
          <a:spcAft>
            <a:spcPct val="0"/>
          </a:spcAft>
          <a:buClrTx/>
          <a:buSzPct val="100000"/>
          <a:buFontTx/>
          <a:buChar char="°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63500" tIns="25400" rIns="63500" bIns="2540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75000"/>
          </a:lnSpc>
          <a:spcBef>
            <a:spcPct val="65000"/>
          </a:spcBef>
          <a:spcAft>
            <a:spcPct val="0"/>
          </a:spcAft>
          <a:buClrTx/>
          <a:buSzPct val="100000"/>
          <a:buFontTx/>
          <a:buChar char="°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2178</TotalTime>
  <Pages>47</Pages>
  <Words>1653</Words>
  <Application>Microsoft Office PowerPoint</Application>
  <PresentationFormat>Letter Paper (8.5x11 in)</PresentationFormat>
  <Paragraphs>569</Paragraphs>
  <Slides>30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Document</vt:lpstr>
      <vt:lpstr>Logic Circuits Design presented by  Amr Al-Awamry</vt:lpstr>
      <vt:lpstr>Overview</vt:lpstr>
      <vt:lpstr>Magnitude Comparator</vt:lpstr>
      <vt:lpstr>Magnitude Comparator</vt:lpstr>
      <vt:lpstr>Magnitude Comparator</vt:lpstr>
      <vt:lpstr>Magnitude Comparator</vt:lpstr>
      <vt:lpstr>Magnitude Comparison</vt:lpstr>
      <vt:lpstr>Magnitude Comparison</vt:lpstr>
      <vt:lpstr>Magnitude Comparator</vt:lpstr>
      <vt:lpstr>Multiplexers</vt:lpstr>
      <vt:lpstr>Slide 11</vt:lpstr>
      <vt:lpstr>Slide 12</vt:lpstr>
      <vt:lpstr>Multiplexer as combinational modules</vt:lpstr>
      <vt:lpstr>Slide 14</vt:lpstr>
      <vt:lpstr>Typical multiplexer uses</vt:lpstr>
      <vt:lpstr>Three-state gates</vt:lpstr>
      <vt:lpstr>Three-state gates</vt:lpstr>
      <vt:lpstr>Binary Decoder</vt:lpstr>
      <vt:lpstr>2-to-4 Binary Decoder</vt:lpstr>
      <vt:lpstr>3-to-8  Binary Decoder</vt:lpstr>
      <vt:lpstr>Implementing Functions Using Decoders</vt:lpstr>
      <vt:lpstr>Implementing Functions Using Decoders</vt:lpstr>
      <vt:lpstr>Standard MSI Binary Decoders Example</vt:lpstr>
      <vt:lpstr>Building a Binary Decoder with NAND Gates</vt:lpstr>
      <vt:lpstr>Use two 3 to 8 decoders to make 4 to 16 decoder</vt:lpstr>
      <vt:lpstr>Encoders</vt:lpstr>
      <vt:lpstr>8-to-3  Binary Encoder</vt:lpstr>
      <vt:lpstr>8-to-3  Priority Encoder</vt:lpstr>
      <vt:lpstr>Priority Encoder (8 to 3 encoder)</vt:lpstr>
      <vt:lpstr>Encoder Application (Monitoring Unit)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ENGIN112 - lecture 15</dc:title>
  <dc:creator>Russ Tessier</dc:creator>
  <cp:lastModifiedBy>amrawamry</cp:lastModifiedBy>
  <cp:revision>360</cp:revision>
  <cp:lastPrinted>1997-08-27T08:28:34Z</cp:lastPrinted>
  <dcterms:created xsi:type="dcterms:W3CDTF">1997-08-19T16:58:46Z</dcterms:created>
  <dcterms:modified xsi:type="dcterms:W3CDTF">2013-12-06T11:08:04Z</dcterms:modified>
</cp:coreProperties>
</file>